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1.xml" ContentType="application/vnd.openxmlformats-officedocument.drawingml.chartshapes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2.xml" ContentType="application/vnd.openxmlformats-officedocument.drawingml.chartshapes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5.xml" ContentType="application/vnd.openxmlformats-officedocument.drawingml.chartshapes+xml"/>
  <Override PartName="/ppt/charts/chart2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notesMasterIdLst>
    <p:notesMasterId r:id="rId21"/>
  </p:notesMasterIdLst>
  <p:handoutMasterIdLst>
    <p:handoutMasterId r:id="rId22"/>
  </p:handoutMasterIdLst>
  <p:sldIdLst>
    <p:sldId id="261" r:id="rId2"/>
    <p:sldId id="275" r:id="rId3"/>
    <p:sldId id="321" r:id="rId4"/>
    <p:sldId id="318" r:id="rId5"/>
    <p:sldId id="319" r:id="rId6"/>
    <p:sldId id="327" r:id="rId7"/>
    <p:sldId id="328" r:id="rId8"/>
    <p:sldId id="331" r:id="rId9"/>
    <p:sldId id="329" r:id="rId10"/>
    <p:sldId id="308" r:id="rId11"/>
    <p:sldId id="345" r:id="rId12"/>
    <p:sldId id="353" r:id="rId13"/>
    <p:sldId id="354" r:id="rId14"/>
    <p:sldId id="288" r:id="rId15"/>
    <p:sldId id="344" r:id="rId16"/>
    <p:sldId id="355" r:id="rId17"/>
    <p:sldId id="356" r:id="rId18"/>
    <p:sldId id="357" r:id="rId19"/>
    <p:sldId id="284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3737"/>
    <a:srgbClr val="009999"/>
    <a:srgbClr val="542F6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82" autoAdjust="0"/>
  </p:normalViewPr>
  <p:slideViewPr>
    <p:cSldViewPr snapToGrid="0">
      <p:cViewPr varScale="1">
        <p:scale>
          <a:sx n="106" d="100"/>
          <a:sy n="106" d="100"/>
        </p:scale>
        <p:origin x="114" y="30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8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WCHFS01\city\Shared\Rental%20Housing\Tracking%20Spreadsheets\Lottery%20Inspections%20Tracking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LWCHFS01\city\Shared\Rental%20Housing\Tracking%20Spreadsheets\Lottery%20Inspections%20Tracking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LWCHFS01\city\Shared\Rental%20Housing\Tracking%20Spreadsheets\Lottery%20Inspections%20Tracking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35101842301978553"/>
          <c:y val="2.659706751623703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Rental Units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Registered</c:v>
                </c:pt>
                <c:pt idx="1">
                  <c:v>Unregistered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11637</c:v>
                </c:pt>
                <c:pt idx="1">
                  <c:v>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9-40BC-9D09-1C8EDF5401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Percentage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Registered</c:v>
                </c:pt>
                <c:pt idx="1">
                  <c:v>Unregistered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9-40BC-9D09-1C8EDF540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7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97 Total Properties Initially   Inspected</a:t>
            </a:r>
          </a:p>
        </c:rich>
      </c:tx>
      <c:layout>
        <c:manualLayout>
          <c:xMode val="edge"/>
          <c:yMode val="edge"/>
          <c:x val="0.13125445887512441"/>
          <c:y val="1.79045055442875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97 Total Properties Initially Inspected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11F-4308-80EA-1C9E833637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11F-4308-80EA-1C9E833637D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11F-4308-80EA-1C9E833637D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11F-4308-80EA-1C9E833637D1}"/>
              </c:ext>
            </c:extLst>
          </c:dPt>
          <c:dLbls>
            <c:dLbl>
              <c:idx val="0"/>
              <c:layout>
                <c:manualLayout>
                  <c:x val="-8.6248600338737241E-2"/>
                  <c:y val="0.126331089552603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 Passed (</a:t>
                    </a:r>
                    <a:fld id="{45152400-7960-49AC-A141-08DDEBF06880}" type="PERCENTAGE">
                      <a:rPr lang="en-US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1F-4308-80EA-1C9E833637D1}"/>
                </c:ext>
              </c:extLst>
            </c:dLbl>
            <c:dLbl>
              <c:idx val="1"/>
              <c:layout>
                <c:manualLayout>
                  <c:x val="7.2471980236545039E-2"/>
                  <c:y val="-0.207492542139029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89 Failed (</a:t>
                    </a:r>
                    <a:fld id="{B620D689-318D-40DE-ACCA-F47D5471F9EA}" type="PERCENTAGE">
                      <a:rPr lang="en-US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28409966503301"/>
                      <c:h val="0.105338174285558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11F-4308-80EA-1C9E833637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Passed</c:v>
                </c:pt>
                <c:pt idx="1">
                  <c:v>Failed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1F-4308-80EA-1C9E833637D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181 Total Units Initially Inspected</a:t>
            </a:r>
          </a:p>
        </c:rich>
      </c:tx>
      <c:layout>
        <c:manualLayout>
          <c:xMode val="edge"/>
          <c:yMode val="edge"/>
          <c:x val="0.16826264656837356"/>
          <c:y val="4.3199333242399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443727939855903"/>
          <c:y val="0.142490613916612"/>
          <c:w val="0.59834080795214373"/>
          <c:h val="0.8221160167790412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181 Total Units Initially Inspected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8D1-4E89-83E1-22B72D2F32C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8D1-4E89-83E1-22B72D2F32C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8D1-4E89-83E1-22B72D2F32C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8D1-4E89-83E1-22B72D2F32C1}"/>
              </c:ext>
            </c:extLst>
          </c:dPt>
          <c:cat>
            <c:strRef>
              <c:f>Sheet1!$A$2:$A$5</c:f>
              <c:strCache>
                <c:ptCount val="2"/>
                <c:pt idx="0">
                  <c:v>Passed</c:v>
                </c:pt>
                <c:pt idx="1">
                  <c:v>Failed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D1-4E89-83E1-22B72D2F3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</a:rPr>
              <a:t>24 TOTAL </a:t>
            </a:r>
            <a:r>
              <a:rPr lang="en-US" dirty="0">
                <a:solidFill>
                  <a:schemeClr val="tx1"/>
                </a:solidFill>
              </a:rPr>
              <a:t>PROPERTIES INSPECTED</a:t>
            </a:r>
          </a:p>
        </c:rich>
      </c:tx>
      <c:layout>
        <c:manualLayout>
          <c:xMode val="edge"/>
          <c:yMode val="edge"/>
          <c:x val="0.57792656774066808"/>
          <c:y val="0.2363109905552468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5905743773383461E-2"/>
          <c:y val="1.9795978393318175E-2"/>
          <c:w val="0.4789497082506885"/>
          <c:h val="0.92969985013515866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chemeClr val="tx1"/>
                </a:solidFill>
              </a:rPr>
              <a:t>497 </a:t>
            </a:r>
            <a:r>
              <a:rPr lang="en-US" b="1" dirty="0">
                <a:solidFill>
                  <a:schemeClr val="tx1"/>
                </a:solidFill>
              </a:rPr>
              <a:t>TOTAL PROPERTIES </a:t>
            </a:r>
            <a:r>
              <a:rPr lang="en-US" b="1" dirty="0" smtClean="0">
                <a:solidFill>
                  <a:schemeClr val="tx1"/>
                </a:solidFill>
              </a:rPr>
              <a:t>INSPECTED</a:t>
            </a:r>
            <a:r>
              <a:rPr lang="en-US" b="1" baseline="0" dirty="0" smtClean="0">
                <a:solidFill>
                  <a:schemeClr val="tx1"/>
                </a:solidFill>
              </a:rPr>
              <a:t> IN 2018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dirty="0" smtClean="0">
                <a:solidFill>
                  <a:schemeClr val="tx1"/>
                </a:solidFill>
              </a:rPr>
              <a:t>* </a:t>
            </a:r>
            <a:r>
              <a:rPr lang="en-US" sz="1400" b="0" baseline="0" dirty="0" smtClean="0">
                <a:solidFill>
                  <a:schemeClr val="tx1"/>
                </a:solidFill>
              </a:rPr>
              <a:t>Inspections began on April 16, 2018</a:t>
            </a:r>
            <a:endParaRPr lang="en-US" sz="14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463161562971281"/>
          <c:y val="5.52977554521002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515185494971859E-2"/>
          <c:y val="4.1412175946736914E-2"/>
          <c:w val="0.45023416216175832"/>
          <c:h val="0.904220446811834"/>
        </c:manualLayout>
      </c:layout>
      <c:ofPieChart>
        <c:ofPieType val="pie"/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49837032"/>
        <c:axId val="4515253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Sheet1!$B$7</c15:sqref>
                        </c15:formulaRef>
                      </c:ext>
                    </c:extLst>
                    <c:strCache>
                      <c:ptCount val="1"/>
                      <c:pt idx="0">
                        <c:v>All inspections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  <c:pt idx="0">
                        <c:v>Single Family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Sheet1!$B$8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01A5-47D5-ABEF-EF4E5B501DFF}"/>
                  </c:ext>
                </c:extLst>
              </c15:ser>
            </c15:filteredBarSeries>
          </c:ext>
        </c:extLst>
      </c:barChart>
      <c:catAx>
        <c:axId val="449837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1525392"/>
        <c:crosses val="autoZero"/>
        <c:auto val="1"/>
        <c:lblAlgn val="ctr"/>
        <c:lblOffset val="100"/>
        <c:noMultiLvlLbl val="0"/>
      </c:catAx>
      <c:valAx>
        <c:axId val="451525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9837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97022637795277"/>
          <c:y val="6.0937496251384338E-2"/>
          <c:w val="0.5541846702755906"/>
          <c:h val="0.831276954276762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88C-4AB1-ADE8-E88B7A095D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88C-4AB1-ADE8-E88B7A095D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288C-4AB1-ADE8-E88B7A095D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288C-4AB1-ADE8-E88B7A095D6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288C-4AB1-ADE8-E88B7A095D64}"/>
              </c:ext>
            </c:extLst>
          </c:dPt>
          <c:cat>
            <c:strRef>
              <c:f>Sheet1!$A$2:$A$5</c:f>
              <c:strCache>
                <c:ptCount val="3"/>
                <c:pt idx="0">
                  <c:v>Multi-Family</c:v>
                </c:pt>
                <c:pt idx="1">
                  <c:v>Single Family</c:v>
                </c:pt>
                <c:pt idx="2">
                  <c:v>Duplex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42</c:v>
                </c:pt>
                <c:pt idx="1">
                  <c:v>91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8C-4AB1-ADE8-E88B7A095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4810826771653544"/>
          <c:y val="0.93440194793295106"/>
          <c:w val="0.42253346456692914"/>
          <c:h val="5.1535552932114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162 Total Properties Re-Inspected</a:t>
            </a:r>
            <a:endParaRPr lang="en-US" b="1" dirty="0"/>
          </a:p>
        </c:rich>
      </c:tx>
      <c:layout>
        <c:manualLayout>
          <c:xMode val="edge"/>
          <c:yMode val="edge"/>
          <c:x val="0.28567393227104548"/>
          <c:y val="5.0719903614893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531002359684131"/>
          <c:y val="0.16997709786578247"/>
          <c:w val="0.57558811835863366"/>
          <c:h val="0.83002290213421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Properties Inspected</c:v>
                </c:pt>
              </c:strCache>
            </c:strRef>
          </c:tx>
          <c:spPr>
            <a:ln>
              <a:noFill/>
            </a:ln>
            <a:effectLst>
              <a:outerShdw blurRad="50800" dist="38100" dir="8100000" rotWithShape="0">
                <a:prstClr val="black">
                  <a:alpha val="5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" dist="38100" dir="8100000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FD4-4811-8338-EC613AE3C91B}"/>
              </c:ext>
            </c:extLst>
          </c:dPt>
          <c:dPt>
            <c:idx val="1"/>
            <c:bubble3D val="0"/>
            <c:explosion val="6"/>
            <c:spPr>
              <a:solidFill>
                <a:srgbClr val="863737"/>
              </a:solidFill>
              <a:ln w="19050">
                <a:noFill/>
              </a:ln>
              <a:effectLst>
                <a:outerShdw blurRad="50800" dist="38100" dir="8100000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BFD4-4811-8338-EC613AE3C9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50800" dist="38100" dir="8100000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BFD4-4811-8338-EC613AE3C9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50800" dist="38100" dir="8100000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BFD4-4811-8338-EC613AE3C91B}"/>
              </c:ext>
            </c:extLst>
          </c:dPt>
          <c:cat>
            <c:strRef>
              <c:f>Sheet1!$A$2:$A$5</c:f>
              <c:strCache>
                <c:ptCount val="2"/>
                <c:pt idx="0">
                  <c:v>Passed</c:v>
                </c:pt>
                <c:pt idx="1">
                  <c:v>Failed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0.77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D4-4811-8338-EC613AE3C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423 Total Units </a:t>
            </a:r>
            <a:r>
              <a:rPr lang="en-US" b="1" dirty="0"/>
              <a:t>Re-Inspected</a:t>
            </a:r>
          </a:p>
        </c:rich>
      </c:tx>
      <c:layout>
        <c:manualLayout>
          <c:xMode val="edge"/>
          <c:yMode val="edge"/>
          <c:x val="0.23663603873752839"/>
          <c:y val="2.6797363442376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Units Re-Inspected</c:v>
                </c:pt>
              </c:strCache>
            </c:strRef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c:spPr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59BD-4404-BA69-AD3FC27143FC}"/>
              </c:ext>
            </c:extLst>
          </c:dPt>
          <c:dPt>
            <c:idx val="1"/>
            <c:bubble3D val="0"/>
            <c:spPr>
              <a:solidFill>
                <a:srgbClr val="863737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5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59BD-4404-BA69-AD3FC27143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5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BD-4404-BA69-AD3FC27143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5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BD-4404-BA69-AD3FC27143FC}"/>
              </c:ext>
            </c:extLst>
          </c:dPt>
          <c:cat>
            <c:strRef>
              <c:f>Sheet1!$A$2:$A$5</c:f>
              <c:strCache>
                <c:ptCount val="2"/>
                <c:pt idx="0">
                  <c:v>Passed</c:v>
                </c:pt>
                <c:pt idx="1">
                  <c:v>Failed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BD-4404-BA69-AD3FC2714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12700">
          <a:solidFill>
            <a:schemeClr val="accent1"/>
          </a:solidFill>
        </a:ln>
        <a:effectLst/>
        <a:sp3d contourW="12700">
          <a:contourClr>
            <a:schemeClr val="accent1"/>
          </a:contourClr>
        </a:sp3d>
      </c:spPr>
    </c:sideWall>
    <c:backWall>
      <c:thickness val="0"/>
      <c:spPr>
        <a:noFill/>
        <a:ln w="12700">
          <a:solidFill>
            <a:schemeClr val="accent1"/>
          </a:solidFill>
        </a:ln>
        <a:effectLst/>
        <a:sp3d contourW="12700">
          <a:contourClr>
            <a:schemeClr val="accent1"/>
          </a:contourClr>
        </a:sp3d>
      </c:spPr>
    </c:backWall>
    <c:plotArea>
      <c:layout>
        <c:manualLayout>
          <c:layoutTarget val="inner"/>
          <c:xMode val="edge"/>
          <c:yMode val="edge"/>
          <c:x val="0.16698130388856222"/>
          <c:y val="1.7188572600272803E-2"/>
          <c:w val="0.81814974580989597"/>
          <c:h val="0.5534316522390321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'Common Items Failed'!$B$125:$Q$125</c:f>
              <c:strCache>
                <c:ptCount val="16"/>
                <c:pt idx="0">
                  <c:v>Smoke &amp; Carbon Monoxide Detectors</c:v>
                </c:pt>
                <c:pt idx="1">
                  <c:v>Water Heaters</c:v>
                </c:pt>
                <c:pt idx="2">
                  <c:v>Egress</c:v>
                </c:pt>
                <c:pt idx="3">
                  <c:v>GFCIs/ Receptacles</c:v>
                </c:pt>
                <c:pt idx="4">
                  <c:v>Doorways, Stairs, Decks</c:v>
                </c:pt>
                <c:pt idx="5">
                  <c:v>Breaker/Service Panel </c:v>
                </c:pt>
                <c:pt idx="6">
                  <c:v>Addresses Not Displayed Properly</c:v>
                </c:pt>
                <c:pt idx="7">
                  <c:v>Structural Components Exterior and Interior</c:v>
                </c:pt>
                <c:pt idx="8">
                  <c:v>Plumbing</c:v>
                </c:pt>
                <c:pt idx="9">
                  <c:v>Electrical</c:v>
                </c:pt>
                <c:pt idx="10">
                  <c:v>Extinguishers</c:v>
                </c:pt>
                <c:pt idx="11">
                  <c:v>Exterior Site Conditions</c:v>
                </c:pt>
                <c:pt idx="12">
                  <c:v>Pest Issues</c:v>
                </c:pt>
                <c:pt idx="13">
                  <c:v>Fire Rated Assemblies</c:v>
                </c:pt>
                <c:pt idx="14">
                  <c:v>Heating System</c:v>
                </c:pt>
                <c:pt idx="15">
                  <c:v>Pool / Spa Enclosure</c:v>
                </c:pt>
              </c:strCache>
            </c:strRef>
          </c:cat>
          <c:val>
            <c:numRef>
              <c:f>'Common Items Failed'!$B$126:$Q$126</c:f>
              <c:numCache>
                <c:formatCode>General</c:formatCode>
                <c:ptCount val="16"/>
                <c:pt idx="0">
                  <c:v>35</c:v>
                </c:pt>
                <c:pt idx="1">
                  <c:v>30</c:v>
                </c:pt>
                <c:pt idx="2">
                  <c:v>14</c:v>
                </c:pt>
                <c:pt idx="3">
                  <c:v>26</c:v>
                </c:pt>
                <c:pt idx="4">
                  <c:v>27</c:v>
                </c:pt>
                <c:pt idx="5">
                  <c:v>15</c:v>
                </c:pt>
                <c:pt idx="6">
                  <c:v>5</c:v>
                </c:pt>
                <c:pt idx="7">
                  <c:v>30</c:v>
                </c:pt>
                <c:pt idx="8">
                  <c:v>45</c:v>
                </c:pt>
                <c:pt idx="9">
                  <c:v>41</c:v>
                </c:pt>
                <c:pt idx="10">
                  <c:v>10</c:v>
                </c:pt>
                <c:pt idx="11">
                  <c:v>15</c:v>
                </c:pt>
                <c:pt idx="12">
                  <c:v>21</c:v>
                </c:pt>
                <c:pt idx="13">
                  <c:v>7</c:v>
                </c:pt>
                <c:pt idx="14">
                  <c:v>23</c:v>
                </c:pt>
                <c:pt idx="1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69-4672-A4F9-0AE0E3F29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5365960"/>
        <c:axId val="525366352"/>
        <c:axId val="0"/>
      </c:bar3DChart>
      <c:catAx>
        <c:axId val="52536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366352"/>
        <c:crosses val="autoZero"/>
        <c:auto val="1"/>
        <c:lblAlgn val="ctr"/>
        <c:lblOffset val="100"/>
        <c:noMultiLvlLbl val="0"/>
      </c:catAx>
      <c:valAx>
        <c:axId val="52536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3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41306502353573"/>
          <c:y val="6.1834201632722852E-2"/>
          <c:w val="0.44850846239754472"/>
          <c:h val="0.7816850224674775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Passed Initial Inspection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fld id="{70C2836D-B4FE-4443-8B5D-8157CCF001E1}" type="VALUE">
                      <a:rPr lang="en-US" sz="16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3E4-4E6D-B279-D3C4D71DC6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SF</c:v>
                </c:pt>
                <c:pt idx="1">
                  <c:v>Duplex</c:v>
                </c:pt>
                <c:pt idx="2">
                  <c:v>MF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E4-4E6D-B279-D3C4D71DC6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Failed Initial Inspection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SF</c:v>
                </c:pt>
                <c:pt idx="1">
                  <c:v>Duplex</c:v>
                </c:pt>
                <c:pt idx="2">
                  <c:v>MF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39</c:v>
                </c:pt>
                <c:pt idx="1">
                  <c:v>12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E4-4E6D-B279-D3C4D71DC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48446400"/>
        <c:axId val="448446792"/>
      </c:barChart>
      <c:catAx>
        <c:axId val="44844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446792"/>
        <c:crosses val="autoZero"/>
        <c:auto val="1"/>
        <c:lblAlgn val="ctr"/>
        <c:lblOffset val="100"/>
        <c:noMultiLvlLbl val="0"/>
      </c:catAx>
      <c:valAx>
        <c:axId val="448446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484464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Rental Properties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Registered</c:v>
                </c:pt>
                <c:pt idx="1">
                  <c:v>Unregistered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20-40D8-A303-A60FE32CE4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Registered</c:v>
                </c:pt>
                <c:pt idx="1">
                  <c:v>Unregistered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1854</c:v>
                </c:pt>
                <c:pt idx="1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20-40D8-A303-A60FE32CE4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Registered</c:v>
                </c:pt>
                <c:pt idx="1">
                  <c:v>Unregistered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5220-40D8-A303-A60FE32CE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93394324447711"/>
          <c:y val="6.6121339993555212E-2"/>
          <c:w val="0.46162783651450845"/>
          <c:h val="0.7858344041744733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Passed                    Re-Inspecion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4C-41CC-8BA7-09894EAB479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SF</c:v>
                </c:pt>
                <c:pt idx="1">
                  <c:v>Duplex</c:v>
                </c:pt>
                <c:pt idx="2">
                  <c:v>MF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23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66-4DD4-A628-BCC7956C8A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Failed             Re-Inspection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SF</c:v>
                </c:pt>
                <c:pt idx="1">
                  <c:v>Duplex</c:v>
                </c:pt>
                <c:pt idx="2">
                  <c:v>MF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</c:v>
                </c:pt>
                <c:pt idx="1">
                  <c:v>6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66-4DD4-A628-BCC7956C8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48447576"/>
        <c:axId val="448447968"/>
      </c:barChart>
      <c:catAx>
        <c:axId val="448447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447968"/>
        <c:crosses val="autoZero"/>
        <c:auto val="1"/>
        <c:lblAlgn val="ctr"/>
        <c:lblOffset val="100"/>
        <c:noMultiLvlLbl val="0"/>
      </c:catAx>
      <c:valAx>
        <c:axId val="4484479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484475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 smtClean="0">
                <a:solidFill>
                  <a:schemeClr val="accent2"/>
                </a:solidFill>
              </a:rPr>
              <a:t>2021</a:t>
            </a:r>
            <a:r>
              <a:rPr lang="en-US" dirty="0" smtClean="0"/>
              <a:t>-13 Total</a:t>
            </a:r>
            <a:r>
              <a:rPr lang="en-US" baseline="0" dirty="0" smtClean="0"/>
              <a:t> </a:t>
            </a:r>
            <a:r>
              <a:rPr lang="en-US" dirty="0" smtClean="0"/>
              <a:t>Mandated </a:t>
            </a:r>
            <a:r>
              <a:rPr lang="en-US" dirty="0"/>
              <a:t>Inspections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477429316088532E-2"/>
          <c:y val="0.13877706868851508"/>
          <c:w val="0.90830858466568853"/>
          <c:h val="0.65482664555613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Mandated Inspections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Compliant</c:v>
                </c:pt>
                <c:pt idx="1">
                  <c:v>Illegal to Occupy</c:v>
                </c:pt>
                <c:pt idx="2">
                  <c:v>Vacant</c:v>
                </c:pt>
                <c:pt idx="3">
                  <c:v>Sold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9-46EB-B285-A5FC12889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9235608"/>
        <c:axId val="649230032"/>
      </c:barChart>
      <c:valAx>
        <c:axId val="64923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235608"/>
        <c:crosses val="autoZero"/>
        <c:crossBetween val="between"/>
      </c:valAx>
      <c:catAx>
        <c:axId val="64923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230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54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dirty="0" smtClean="0"/>
              <a:t>73</a:t>
            </a:r>
            <a:r>
              <a:rPr lang="en-US" b="0" i="0" baseline="0" dirty="0" smtClean="0"/>
              <a:t> Total Mandated Inspections</a:t>
            </a:r>
            <a:endParaRPr lang="en-US" b="1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312890614178524E-2"/>
          <c:y val="0.13495314847599987"/>
          <c:w val="0.89732178229618031"/>
          <c:h val="0.38910597651040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 Mandated Inspections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Compliant</c:v>
                </c:pt>
                <c:pt idx="1">
                  <c:v>Illegal to Occupy</c:v>
                </c:pt>
                <c:pt idx="2">
                  <c:v>Vacant</c:v>
                </c:pt>
                <c:pt idx="3">
                  <c:v>No Longer a Rental</c:v>
                </c:pt>
                <c:pt idx="4">
                  <c:v>Abatement</c:v>
                </c:pt>
                <c:pt idx="5">
                  <c:v>In Code Enforcement</c:v>
                </c:pt>
                <c:pt idx="6">
                  <c:v>Working Toward Compliance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34</c:v>
                </c:pt>
                <c:pt idx="1">
                  <c:v>8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8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4-45BA-8400-E98EF9E99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101096"/>
        <c:axId val="492095520"/>
      </c:barChart>
      <c:catAx>
        <c:axId val="49210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095520"/>
        <c:crosses val="autoZero"/>
        <c:auto val="1"/>
        <c:lblAlgn val="ctr"/>
        <c:lblOffset val="100"/>
        <c:noMultiLvlLbl val="0"/>
      </c:catAx>
      <c:valAx>
        <c:axId val="49209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101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54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Properties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2219</c:v>
                </c:pt>
                <c:pt idx="1">
                  <c:v>1873</c:v>
                </c:pt>
                <c:pt idx="2">
                  <c:v>1765</c:v>
                </c:pt>
                <c:pt idx="3">
                  <c:v>1818</c:v>
                </c:pt>
                <c:pt idx="4">
                  <c:v>1854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A1-49CE-8371-A678848AF0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A1-49CE-8371-A678848AF0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A1-49CE-8371-A678848AF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5232920"/>
        <c:axId val="625241776"/>
      </c:lineChart>
      <c:catAx>
        <c:axId val="62523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241776"/>
        <c:crosses val="autoZero"/>
        <c:auto val="1"/>
        <c:lblAlgn val="ctr"/>
        <c:lblOffset val="100"/>
        <c:noMultiLvlLbl val="0"/>
      </c:catAx>
      <c:valAx>
        <c:axId val="62524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232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Units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11328</c:v>
                </c:pt>
                <c:pt idx="1">
                  <c:v>11785</c:v>
                </c:pt>
                <c:pt idx="2">
                  <c:v>10487</c:v>
                </c:pt>
                <c:pt idx="3">
                  <c:v>10923</c:v>
                </c:pt>
                <c:pt idx="4">
                  <c:v>11637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D3-43AA-A66C-90F4E9249D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D3-43AA-A66C-90F4E9249D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D3-43AA-A66C-90F4E9249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1306960"/>
        <c:axId val="621310240"/>
      </c:lineChart>
      <c:catAx>
        <c:axId val="62130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310240"/>
        <c:crosses val="autoZero"/>
        <c:auto val="1"/>
        <c:lblAlgn val="ctr"/>
        <c:lblOffset val="100"/>
        <c:noMultiLvlLbl val="0"/>
      </c:catAx>
      <c:valAx>
        <c:axId val="62131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30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Properties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720</c:v>
                </c:pt>
                <c:pt idx="1">
                  <c:v>780</c:v>
                </c:pt>
                <c:pt idx="2">
                  <c:v>524</c:v>
                </c:pt>
                <c:pt idx="3">
                  <c:v>512</c:v>
                </c:pt>
                <c:pt idx="4">
                  <c:v>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49-4BFD-8F3F-BC8BF0DA2D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49-4BFD-8F3F-BC8BF0DA2D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49-4BFD-8F3F-BC8BF0DA2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7461248"/>
        <c:axId val="497459608"/>
      </c:lineChart>
      <c:catAx>
        <c:axId val="49746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459608"/>
        <c:crosses val="autoZero"/>
        <c:auto val="1"/>
        <c:lblAlgn val="ctr"/>
        <c:lblOffset val="100"/>
        <c:noMultiLvlLbl val="0"/>
      </c:catAx>
      <c:valAx>
        <c:axId val="49745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46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Units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3240</c:v>
                </c:pt>
                <c:pt idx="1">
                  <c:v>2085</c:v>
                </c:pt>
                <c:pt idx="2">
                  <c:v>1455</c:v>
                </c:pt>
                <c:pt idx="3">
                  <c:v>1153</c:v>
                </c:pt>
                <c:pt idx="4" formatCode="General">
                  <c:v>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1B-4F49-A903-424A9192CB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1B-4F49-A903-424A9192CB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1B-4F49-A903-424A9192C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6973672"/>
        <c:axId val="776974656"/>
      </c:lineChart>
      <c:catAx>
        <c:axId val="77697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974656"/>
        <c:crosses val="autoZero"/>
        <c:auto val="1"/>
        <c:lblAlgn val="ctr"/>
        <c:lblOffset val="100"/>
        <c:noMultiLvlLbl val="0"/>
      </c:catAx>
      <c:valAx>
        <c:axId val="77697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97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Properties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283</c:v>
                </c:pt>
                <c:pt idx="1">
                  <c:v>330</c:v>
                </c:pt>
                <c:pt idx="2">
                  <c:v>140</c:v>
                </c:pt>
                <c:pt idx="3">
                  <c:v>227</c:v>
                </c:pt>
                <c:pt idx="4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C-4C5F-BE15-E83417A2DF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Failed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437</c:v>
                </c:pt>
                <c:pt idx="1">
                  <c:v>450</c:v>
                </c:pt>
                <c:pt idx="2">
                  <c:v>384</c:v>
                </c:pt>
                <c:pt idx="3">
                  <c:v>285</c:v>
                </c:pt>
                <c:pt idx="4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C-4C5F-BE15-E83417A2DF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D0C-4C5F-BE15-E83417A2D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1000920"/>
        <c:axId val="810999280"/>
      </c:barChart>
      <c:catAx>
        <c:axId val="81100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999280"/>
        <c:crosses val="autoZero"/>
        <c:auto val="1"/>
        <c:lblAlgn val="ctr"/>
        <c:lblOffset val="100"/>
        <c:noMultiLvlLbl val="0"/>
      </c:catAx>
      <c:valAx>
        <c:axId val="81099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00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Units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1380</c:v>
                </c:pt>
                <c:pt idx="1">
                  <c:v>721</c:v>
                </c:pt>
                <c:pt idx="2">
                  <c:v>318</c:v>
                </c:pt>
                <c:pt idx="3">
                  <c:v>389</c:v>
                </c:pt>
                <c:pt idx="4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C-49E1-9510-4A7E99A833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Failed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1860</c:v>
                </c:pt>
                <c:pt idx="1">
                  <c:v>1367</c:v>
                </c:pt>
                <c:pt idx="2">
                  <c:v>1131</c:v>
                </c:pt>
                <c:pt idx="3">
                  <c:v>764</c:v>
                </c:pt>
                <c:pt idx="4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FC-49E1-9510-4A7E99A833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CFFC-49E1-9510-4A7E99A83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1000920"/>
        <c:axId val="810999280"/>
      </c:barChart>
      <c:catAx>
        <c:axId val="81100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999280"/>
        <c:crosses val="autoZero"/>
        <c:auto val="1"/>
        <c:lblAlgn val="ctr"/>
        <c:lblOffset val="100"/>
        <c:noMultiLvlLbl val="0"/>
      </c:catAx>
      <c:valAx>
        <c:axId val="81099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00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A-4A7B-9D77-59578BC8C1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Duplex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8A-4A7B-9D77-59578BC8C1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3-4 Units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8A-4A7B-9D77-59578BC8C1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5-12 Units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8A-4A7B-9D77-59578BC8C1B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13-29 Units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8A-4A7B-9D77-59578BC8C1B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30-59 Units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C8A-4A7B-9D77-59578BC8C1B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60-149 Units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8A-4A7B-9D77-59578BC8C1B3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150+ Units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Property Type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C8A-4A7B-9D77-59578BC8C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4226296"/>
        <c:axId val="448335608"/>
      </c:barChart>
      <c:catAx>
        <c:axId val="5242262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48335608"/>
        <c:crosses val="autoZero"/>
        <c:auto val="1"/>
        <c:lblAlgn val="ctr"/>
        <c:lblOffset val="100"/>
        <c:noMultiLvlLbl val="0"/>
      </c:catAx>
      <c:valAx>
        <c:axId val="448335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242262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chemeClr val="tx1"/>
                </a:solidFill>
              </a:rPr>
              <a:t>497 </a:t>
            </a:r>
            <a:r>
              <a:rPr lang="en-US" b="1" dirty="0">
                <a:solidFill>
                  <a:schemeClr val="tx1"/>
                </a:solidFill>
              </a:rPr>
              <a:t>TOTAL PROPERTIES </a:t>
            </a:r>
            <a:r>
              <a:rPr lang="en-US" b="1" dirty="0" smtClean="0">
                <a:solidFill>
                  <a:schemeClr val="tx1"/>
                </a:solidFill>
              </a:rPr>
              <a:t>INSPECTED</a:t>
            </a:r>
            <a:r>
              <a:rPr lang="en-US" b="1" baseline="0" dirty="0" smtClean="0">
                <a:solidFill>
                  <a:schemeClr val="tx1"/>
                </a:solidFill>
              </a:rPr>
              <a:t> IN 2018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dirty="0" smtClean="0">
                <a:solidFill>
                  <a:schemeClr val="tx1"/>
                </a:solidFill>
              </a:rPr>
              <a:t>* </a:t>
            </a:r>
            <a:r>
              <a:rPr lang="en-US" sz="1400" b="0" baseline="0" dirty="0" smtClean="0">
                <a:solidFill>
                  <a:schemeClr val="tx1"/>
                </a:solidFill>
              </a:rPr>
              <a:t>Inspections began on April 16, 2018</a:t>
            </a:r>
            <a:endParaRPr lang="en-US" sz="14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463161562971281"/>
          <c:y val="5.52977554521002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515185494971859E-2"/>
          <c:y val="4.1412175946736914E-2"/>
          <c:w val="0.45023416216175832"/>
          <c:h val="0.904220446811834"/>
        </c:manualLayout>
      </c:layout>
      <c:ofPieChart>
        <c:ofPieType val="pie"/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48336392"/>
        <c:axId val="4483367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Sheet1!$B$7</c15:sqref>
                        </c15:formulaRef>
                      </c:ext>
                    </c:extLst>
                    <c:strCache>
                      <c:ptCount val="1"/>
                      <c:pt idx="0">
                        <c:v>All inspections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  <c:pt idx="0">
                        <c:v>Single Family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Sheet1!$B$8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B0F3-4B83-AFC2-66F9201848A3}"/>
                  </c:ext>
                </c:extLst>
              </c15:ser>
            </c15:filteredBarSeries>
          </c:ext>
        </c:extLst>
      </c:barChart>
      <c:catAx>
        <c:axId val="448336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336784"/>
        <c:crosses val="autoZero"/>
        <c:auto val="1"/>
        <c:lblAlgn val="ctr"/>
        <c:lblOffset val="100"/>
        <c:noMultiLvlLbl val="0"/>
      </c:catAx>
      <c:valAx>
        <c:axId val="4483367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8336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02011214372839E-2"/>
          <c:y val="0.20855938957400769"/>
          <c:w val="0.8833811910401228"/>
          <c:h val="0.47476965212327715"/>
        </c:manualLayout>
      </c:layout>
      <c:barChart>
        <c:barDir val="bar"/>
        <c:grouping val="stacked"/>
        <c:varyColors val="0"/>
        <c:ser>
          <c:idx val="1"/>
          <c:order val="1"/>
          <c:tx>
            <c:strRef>
              <c:f>Sheet1!$C$7</c:f>
              <c:strCache>
                <c:ptCount val="1"/>
                <c:pt idx="0">
                  <c:v>City inspection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1AB-4CAB-AC0C-71F11D34AFF4}"/>
              </c:ext>
            </c:extLst>
          </c:dPt>
          <c:dLbls>
            <c:delete val="1"/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Sheet1!$C$10</c:f>
              <c:numCache>
                <c:formatCode>0%</c:formatCode>
                <c:ptCount val="1"/>
                <c:pt idx="0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AB-4CAB-AC0C-71F11D34AFF4}"/>
            </c:ext>
          </c:extLst>
        </c:ser>
        <c:ser>
          <c:idx val="2"/>
          <c:order val="2"/>
          <c:tx>
            <c:strRef>
              <c:f>Sheet1!$D$7</c:f>
              <c:strCache>
                <c:ptCount val="1"/>
                <c:pt idx="0">
                  <c:v>Private inspection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AB-4CAB-AC0C-71F11D34AFF4}"/>
              </c:ext>
            </c:extLst>
          </c:dPt>
          <c:dLbls>
            <c:dLbl>
              <c:idx val="0"/>
              <c:layout>
                <c:manualLayout>
                  <c:x val="-1.1452471913231872E-16"/>
                  <c:y val="6.32910761576037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AB-4CAB-AC0C-71F11D34AF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Sheet1!$D$10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AB-4CAB-AC0C-71F11D34AF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448337568"/>
        <c:axId val="448337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Sheet1!$B$7</c15:sqref>
                        </c15:formulaRef>
                      </c:ext>
                    </c:extLst>
                    <c:strCache>
                      <c:ptCount val="1"/>
                      <c:pt idx="0">
                        <c:v>All inspections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Multi-Family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B1AB-4CAB-AC0C-71F11D34AFF4}"/>
                  </c:ext>
                </c:extLst>
              </c15:ser>
            </c15:filteredBarSeries>
          </c:ext>
        </c:extLst>
      </c:barChart>
      <c:catAx>
        <c:axId val="448337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337960"/>
        <c:crosses val="autoZero"/>
        <c:auto val="1"/>
        <c:lblAlgn val="ctr"/>
        <c:lblOffset val="100"/>
        <c:noMultiLvlLbl val="0"/>
      </c:catAx>
      <c:valAx>
        <c:axId val="4483379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833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69607689767256"/>
          <c:y val="0.58496499968679272"/>
          <c:w val="0.51558236205377284"/>
          <c:h val="7.7693913951363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02011214372839E-2"/>
          <c:y val="0.20855938957400769"/>
          <c:w val="0.8833811910401228"/>
          <c:h val="0.47476965212327715"/>
        </c:manualLayout>
      </c:layout>
      <c:barChart>
        <c:barDir val="bar"/>
        <c:grouping val="stacked"/>
        <c:varyColors val="0"/>
        <c:ser>
          <c:idx val="1"/>
          <c:order val="1"/>
          <c:tx>
            <c:strRef>
              <c:f>Sheet1!$C$7</c:f>
              <c:strCache>
                <c:ptCount val="1"/>
                <c:pt idx="0">
                  <c:v>City inspection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A69-4771-B969-6D6EB715A099}"/>
              </c:ext>
            </c:extLst>
          </c:dPt>
          <c:dLbls>
            <c:delete val="1"/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Sheet1!$C$10</c:f>
              <c:numCache>
                <c:formatCode>0%</c:formatCode>
                <c:ptCount val="1"/>
                <c:pt idx="0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69-4771-B969-6D6EB715A099}"/>
            </c:ext>
          </c:extLst>
        </c:ser>
        <c:ser>
          <c:idx val="2"/>
          <c:order val="2"/>
          <c:tx>
            <c:strRef>
              <c:f>Sheet1!$D$7</c:f>
              <c:strCache>
                <c:ptCount val="1"/>
                <c:pt idx="0">
                  <c:v>Private inspection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2381653176355162"/>
                  <c:y val="-6.224062322957339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69-4771-B969-6D6EB715A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Sheet1!$D$10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69-4771-B969-6D6EB715A0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448338744"/>
        <c:axId val="4498335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Sheet1!$B$7</c15:sqref>
                        </c15:formulaRef>
                      </c:ext>
                    </c:extLst>
                    <c:strCache>
                      <c:ptCount val="1"/>
                      <c:pt idx="0">
                        <c:v>All inspections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Multi-Family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0A69-4771-B969-6D6EB715A099}"/>
                  </c:ext>
                </c:extLst>
              </c15:ser>
            </c15:filteredBarSeries>
          </c:ext>
        </c:extLst>
      </c:barChart>
      <c:catAx>
        <c:axId val="448338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9833504"/>
        <c:crosses val="autoZero"/>
        <c:auto val="1"/>
        <c:lblAlgn val="ctr"/>
        <c:lblOffset val="100"/>
        <c:noMultiLvlLbl val="0"/>
      </c:catAx>
      <c:valAx>
        <c:axId val="4498335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8338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69607689767256"/>
          <c:y val="0.58496499968679272"/>
          <c:w val="0.51558236205377284"/>
          <c:h val="7.7693913951363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947340035186428"/>
          <c:y val="0.18324940419530558"/>
          <c:w val="0.439093119101642"/>
          <c:h val="0.6595181161641778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All inspection</c:v>
                </c:pt>
              </c:strCache>
            </c:strRef>
          </c:tx>
          <c:explosion val="3"/>
          <c:dPt>
            <c:idx val="0"/>
            <c:bubble3D val="0"/>
            <c:explosion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EE8-4464-B4B4-58F298191B1E}"/>
              </c:ext>
            </c:extLst>
          </c:dPt>
          <c:dPt>
            <c:idx val="1"/>
            <c:bubble3D val="0"/>
            <c:explosion val="0"/>
            <c:spPr>
              <a:solidFill>
                <a:srgbClr val="0099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EE8-4464-B4B4-58F298191B1E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EE8-4464-B4B4-58F298191B1E}"/>
              </c:ext>
            </c:extLst>
          </c:dPt>
          <c:dLbls>
            <c:dLbl>
              <c:idx val="0"/>
              <c:layout>
                <c:manualLayout>
                  <c:x val="-7.1168404082961795E-2"/>
                  <c:y val="5.427202895319760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46 Single Family (48%)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E8-4464-B4B4-58F298191B1E}"/>
                </c:ext>
              </c:extLst>
            </c:dLbl>
            <c:dLbl>
              <c:idx val="1"/>
              <c:layout>
                <c:manualLayout>
                  <c:x val="6.0193441865542492E-2"/>
                  <c:y val="-0.146489576950286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 Duplex  </a:t>
                    </a:r>
                  </a:p>
                  <a:p>
                    <a:r>
                      <a:rPr lang="en-US" dirty="0" smtClean="0"/>
                      <a:t>(12%)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E8-4464-B4B4-58F298191B1E}"/>
                </c:ext>
              </c:extLst>
            </c:dLbl>
            <c:dLbl>
              <c:idx val="2"/>
              <c:layout>
                <c:manualLayout>
                  <c:x val="0.19661383960393775"/>
                  <c:y val="3.069876592888409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39 M</a:t>
                    </a:r>
                    <a:r>
                      <a:rPr lang="en-US" dirty="0" smtClean="0"/>
                      <a:t>ultifamily  </a:t>
                    </a:r>
                    <a:endParaRPr lang="en-US" baseline="0" dirty="0"/>
                  </a:p>
                  <a:p>
                    <a:r>
                      <a:rPr lang="en-US" dirty="0" smtClean="0"/>
                      <a:t>(40%)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E8-4464-B4B4-58F298191B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Single Family </c:v>
                </c:pt>
                <c:pt idx="1">
                  <c:v>Duplexes</c:v>
                </c:pt>
                <c:pt idx="2">
                  <c:v>Multi-Family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0.48</c:v>
                </c:pt>
                <c:pt idx="1">
                  <c:v>0.12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E8-4464-B4B4-58F298191B1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40254272715942"/>
          <c:y val="0.94078499418884876"/>
          <c:w val="0.56642287260908331"/>
          <c:h val="5.92150058111512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02011214372839E-2"/>
          <c:y val="0.20855938957400769"/>
          <c:w val="0.8833811910401228"/>
          <c:h val="0.47476965212327715"/>
        </c:manualLayout>
      </c:layout>
      <c:barChart>
        <c:barDir val="bar"/>
        <c:grouping val="stacked"/>
        <c:varyColors val="0"/>
        <c:ser>
          <c:idx val="1"/>
          <c:order val="1"/>
          <c:tx>
            <c:strRef>
              <c:f>Sheet1!$C$7</c:f>
              <c:strCache>
                <c:ptCount val="1"/>
                <c:pt idx="0">
                  <c:v>City inspection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A69-4771-B969-6D6EB715A099}"/>
              </c:ext>
            </c:extLst>
          </c:dPt>
          <c:dLbls>
            <c:delete val="1"/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Sheet1!$C$10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69-4771-B969-6D6EB715A099}"/>
            </c:ext>
          </c:extLst>
        </c:ser>
        <c:ser>
          <c:idx val="2"/>
          <c:order val="2"/>
          <c:tx>
            <c:strRef>
              <c:f>Sheet1!$D$7</c:f>
              <c:strCache>
                <c:ptCount val="1"/>
                <c:pt idx="0">
                  <c:v>Private inspection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45376502330151E-2"/>
                  <c:y val="-6.224062322957339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69-4771-B969-6D6EB715A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Sheet1!$A$10</c:f>
              <c:strCache>
                <c:ptCount val="1"/>
                <c:pt idx="0">
                  <c:v>Multi-Family</c:v>
                </c:pt>
              </c:strCache>
            </c:strRef>
          </c:cat>
          <c:val>
            <c:numRef>
              <c:f>Sheet1!$D$10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69-4771-B969-6D6EB715A0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449834680"/>
        <c:axId val="4498350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Sheet1!$B$7</c15:sqref>
                        </c15:formulaRef>
                      </c:ext>
                    </c:extLst>
                    <c:strCache>
                      <c:ptCount val="1"/>
                      <c:pt idx="0">
                        <c:v>All inspections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Multi-Family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0.31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0A69-4771-B969-6D6EB715A099}"/>
                  </c:ext>
                </c:extLst>
              </c15:ser>
            </c15:filteredBarSeries>
          </c:ext>
        </c:extLst>
      </c:barChart>
      <c:catAx>
        <c:axId val="449834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9835072"/>
        <c:crosses val="autoZero"/>
        <c:auto val="1"/>
        <c:lblAlgn val="ctr"/>
        <c:lblOffset val="100"/>
        <c:noMultiLvlLbl val="0"/>
      </c:catAx>
      <c:valAx>
        <c:axId val="4498350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9834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69607689767256"/>
          <c:y val="0.58496499968679272"/>
          <c:w val="0.51558236205377284"/>
          <c:h val="7.7693913951363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83C51-EB7D-4C65-B3DF-1A277E2536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9E60FE-1724-4634-AB7A-2DECCFF381C0}">
      <dgm:prSet/>
      <dgm:spPr/>
      <dgm:t>
        <a:bodyPr/>
        <a:lstStyle/>
        <a:p>
          <a:pPr rtl="0"/>
          <a:r>
            <a:rPr lang="en-US" smtClean="0"/>
            <a:t>QUESTIONS?</a:t>
          </a:r>
          <a:endParaRPr lang="en-US"/>
        </a:p>
      </dgm:t>
    </dgm:pt>
    <dgm:pt modelId="{AE212920-C426-4106-8B1B-56BD67D12F0E}" type="parTrans" cxnId="{0A58FD62-B791-43D1-BC84-83C35CF62CC9}">
      <dgm:prSet/>
      <dgm:spPr/>
      <dgm:t>
        <a:bodyPr/>
        <a:lstStyle/>
        <a:p>
          <a:endParaRPr lang="en-US"/>
        </a:p>
      </dgm:t>
    </dgm:pt>
    <dgm:pt modelId="{5FB256B2-972E-45A8-9EAA-874FC88E2B73}" type="sibTrans" cxnId="{0A58FD62-B791-43D1-BC84-83C35CF62CC9}">
      <dgm:prSet/>
      <dgm:spPr/>
      <dgm:t>
        <a:bodyPr/>
        <a:lstStyle/>
        <a:p>
          <a:endParaRPr lang="en-US"/>
        </a:p>
      </dgm:t>
    </dgm:pt>
    <dgm:pt modelId="{33E31152-7238-41E8-9A6E-BA4E325F31BB}" type="pres">
      <dgm:prSet presAssocID="{29683C51-EB7D-4C65-B3DF-1A277E2536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20F59D-8DB1-40E0-9411-FFB09625D408}" type="pres">
      <dgm:prSet presAssocID="{9A9E60FE-1724-4634-AB7A-2DECCFF381C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4C5496-0756-44EB-BA3A-7FEECE0D4582}" type="presOf" srcId="{9A9E60FE-1724-4634-AB7A-2DECCFF381C0}" destId="{AE20F59D-8DB1-40E0-9411-FFB09625D408}" srcOrd="0" destOrd="0" presId="urn:microsoft.com/office/officeart/2005/8/layout/process1"/>
    <dgm:cxn modelId="{0A58FD62-B791-43D1-BC84-83C35CF62CC9}" srcId="{29683C51-EB7D-4C65-B3DF-1A277E253621}" destId="{9A9E60FE-1724-4634-AB7A-2DECCFF381C0}" srcOrd="0" destOrd="0" parTransId="{AE212920-C426-4106-8B1B-56BD67D12F0E}" sibTransId="{5FB256B2-972E-45A8-9EAA-874FC88E2B73}"/>
    <dgm:cxn modelId="{4DB61FF3-9350-4E20-8E04-4DE863BF951A}" type="presOf" srcId="{29683C51-EB7D-4C65-B3DF-1A277E253621}" destId="{33E31152-7238-41E8-9A6E-BA4E325F31BB}" srcOrd="0" destOrd="0" presId="urn:microsoft.com/office/officeart/2005/8/layout/process1"/>
    <dgm:cxn modelId="{861EEAE5-9511-4C62-8FEA-AA089354C7B5}" type="presParOf" srcId="{33E31152-7238-41E8-9A6E-BA4E325F31BB}" destId="{AE20F59D-8DB1-40E0-9411-FFB09625D40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0F59D-8DB1-40E0-9411-FFB09625D408}">
      <dsp:nvSpPr>
        <dsp:cNvPr id="0" name=""/>
        <dsp:cNvSpPr/>
      </dsp:nvSpPr>
      <dsp:spPr>
        <a:xfrm>
          <a:off x="3720" y="0"/>
          <a:ext cx="7612557" cy="1107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/>
            <a:t>QUESTIONS?</a:t>
          </a:r>
          <a:endParaRPr lang="en-US" sz="4500" kern="1200"/>
        </a:p>
      </dsp:txBody>
      <dsp:txXfrm>
        <a:off x="36172" y="32452"/>
        <a:ext cx="7547653" cy="1043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0.36744</cdr:x>
      <cdr:y>0.25446</cdr:y>
    </cdr:from>
    <cdr:to>
      <cdr:x>0.58311</cdr:x>
      <cdr:y>0.39377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1622" y="972022"/>
          <a:ext cx="1139633" cy="532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Unregistered</a:t>
          </a:r>
          <a:endParaRPr lang="en-US" sz="1200" dirty="0">
            <a:solidFill>
              <a:schemeClr val="bg1"/>
            </a:solidFill>
          </a:endParaRPr>
        </a:p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683 (6%)</a:t>
          </a:r>
          <a:endParaRPr lang="en-US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0.51617</cdr:x>
      <cdr:y>0.67749</cdr:y>
    </cdr:from>
    <cdr:to>
      <cdr:x>0.84468</cdr:x>
      <cdr:y>0.82991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27517" y="2587998"/>
          <a:ext cx="1735896" cy="582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Registered</a:t>
          </a:r>
        </a:p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11,637 (94%)</a:t>
          </a:r>
          <a:endParaRPr lang="en-US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0.02102</cdr:x>
      <cdr:y>0.23089</cdr:y>
    </cdr:from>
    <cdr:to>
      <cdr:x>0.34286</cdr:x>
      <cdr:y>0.47026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1095" y="881982"/>
          <a:ext cx="1700613" cy="914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0.12426</cdr:x>
      <cdr:y>0.13558</cdr:y>
    </cdr:from>
    <cdr:to>
      <cdr:x>0.29074</cdr:x>
      <cdr:y>0.32071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0000" y="646948"/>
          <a:ext cx="1500546" cy="88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31% Multi-Family Properties Inspected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0.08316</cdr:x>
      <cdr:y>0.68278</cdr:y>
    </cdr:from>
    <cdr:to>
      <cdr:x>0.20352</cdr:x>
      <cdr:y>0.88739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9529" y="3258086"/>
          <a:ext cx="1084849" cy="976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400" b="1" dirty="0" smtClean="0">
              <a:solidFill>
                <a:schemeClr val="bg1"/>
              </a:solidFill>
            </a:rPr>
            <a:t>27% Duplexes</a:t>
          </a:r>
        </a:p>
        <a:p xmlns:a="http://schemas.openxmlformats.org/drawingml/2006/main">
          <a:pPr algn="l"/>
          <a:r>
            <a:rPr lang="en-US" sz="1400" b="1" dirty="0" smtClean="0">
              <a:solidFill>
                <a:schemeClr val="bg1"/>
              </a:solidFill>
            </a:rPr>
            <a:t> Inspected</a:t>
          </a:r>
        </a:p>
        <a:p xmlns:a="http://schemas.openxmlformats.org/drawingml/2006/main">
          <a:endParaRPr lang="en-US" sz="1400" dirty="0"/>
        </a:p>
      </cdr:txBody>
    </cdr:sp>
  </cdr:relSizeAnchor>
  <cdr:relSizeAnchor xmlns:cdr="http://schemas.openxmlformats.org/drawingml/2006/chartDrawing">
    <cdr:from>
      <cdr:x>0.49774</cdr:x>
      <cdr:y>0.26674</cdr:y>
    </cdr:from>
    <cdr:to>
      <cdr:x>0.97779</cdr:x>
      <cdr:y>0.868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86306" y="1272821"/>
          <a:ext cx="4326835" cy="286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0.35429</cdr:x>
      <cdr:y>0.04863</cdr:y>
    </cdr:from>
    <cdr:to>
      <cdr:x>1</cdr:x>
      <cdr:y>0.52999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02976" y="183295"/>
          <a:ext cx="4379535" cy="1814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200" u="sng" dirty="0" smtClean="0"/>
            <a:t>Property Re-Inspections – 162 </a:t>
          </a:r>
        </a:p>
        <a:p xmlns:a="http://schemas.openxmlformats.org/drawingml/2006/main">
          <a:endParaRPr lang="en-US" sz="2200" u="sng" dirty="0" smtClean="0"/>
        </a:p>
        <a:p xmlns:a="http://schemas.openxmlformats.org/drawingml/2006/main">
          <a:r>
            <a:rPr lang="en-US" sz="1800" dirty="0" smtClean="0"/>
            <a:t>All Re-Inspections Completed By City of Lakewood.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0.38063</cdr:x>
      <cdr:y>0.44076</cdr:y>
    </cdr:from>
    <cdr:to>
      <cdr:x>0.52014</cdr:x>
      <cdr:y>0.68336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94721" y="16612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0.38454</cdr:x>
      <cdr:y>0.47703</cdr:y>
    </cdr:from>
    <cdr:to>
      <cdr:x>0.41714</cdr:x>
      <cdr:y>0.56319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520359" y="1798010"/>
          <a:ext cx="213645" cy="324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0.35506</cdr:x>
      <cdr:y>0.47193</cdr:y>
    </cdr:from>
    <cdr:to>
      <cdr:x>0.92616</cdr:x>
      <cdr:y>0.56262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27162" y="1778777"/>
          <a:ext cx="3743102" cy="341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accent1">
                  <a:lumMod val="75000"/>
                </a:schemeClr>
              </a:solidFill>
            </a:rPr>
            <a:t>Comparison: 2021 Re-Inspections - 257</a:t>
          </a:r>
          <a:endParaRPr lang="en-US" sz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0.69838</cdr:x>
      <cdr:y>0.28549</cdr:y>
    </cdr:from>
    <cdr:to>
      <cdr:x>0.84478</cdr:x>
      <cdr:y>0.44922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47650" y="409062"/>
          <a:ext cx="534058" cy="234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27%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0.28951</cdr:y>
    </cdr:from>
    <cdr:to>
      <cdr:x>0.35977</cdr:x>
      <cdr:y>0.479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5985" y="414827"/>
          <a:ext cx="536448" cy="2715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73 %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0.28007</cdr:x>
      <cdr:y>0.22749</cdr:y>
    </cdr:from>
    <cdr:to>
      <cdr:x>0.45135</cdr:x>
      <cdr:y>0.31871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76390" y="1232702"/>
          <a:ext cx="1392194" cy="494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Duplexes 29 Total (18%)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0.41807</cdr:x>
      <cdr:y>0.60933</cdr:y>
    </cdr:from>
    <cdr:to>
      <cdr:x>0.62973</cdr:x>
      <cdr:y>0.70055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398108" y="3301773"/>
          <a:ext cx="1720335" cy="494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Single Family 91 Total (</a:t>
          </a:r>
          <a:r>
            <a:rPr lang="en-US" dirty="0" smtClean="0">
              <a:solidFill>
                <a:schemeClr val="bg1"/>
              </a:solidFill>
            </a:rPr>
            <a:t>56</a:t>
          </a:r>
          <a:r>
            <a:rPr lang="en-US" sz="1100" dirty="0" smtClean="0">
              <a:solidFill>
                <a:schemeClr val="bg1"/>
              </a:solidFill>
            </a:rPr>
            <a:t>%)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0.51149</cdr:x>
      <cdr:y>0.34202</cdr:y>
    </cdr:from>
    <cdr:to>
      <cdr:x>0.72314</cdr:x>
      <cdr:y>0.43324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157362" y="1853287"/>
          <a:ext cx="1720335" cy="494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chemeClr val="bg1"/>
              </a:solidFill>
            </a:rPr>
            <a:t>Multi-</a:t>
          </a:r>
          <a:r>
            <a:rPr lang="en-US" sz="1100" dirty="0" smtClean="0">
              <a:solidFill>
                <a:schemeClr val="bg1"/>
              </a:solidFill>
            </a:rPr>
            <a:t>Family 42 Total (</a:t>
          </a:r>
          <a:r>
            <a:rPr lang="en-US" dirty="0" smtClean="0">
              <a:solidFill>
                <a:schemeClr val="bg1"/>
              </a:solidFill>
            </a:rPr>
            <a:t>26</a:t>
          </a:r>
          <a:r>
            <a:rPr lang="en-US" sz="1100" dirty="0" smtClean="0">
              <a:solidFill>
                <a:schemeClr val="bg1"/>
              </a:solidFill>
            </a:rPr>
            <a:t>%)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0.36687</cdr:x>
      <cdr:y>0.27448</cdr:y>
    </cdr:from>
    <cdr:to>
      <cdr:x>0.56803</cdr:x>
      <cdr:y>0.32481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18309" y="1150911"/>
          <a:ext cx="1216325" cy="211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37 Failed (23%)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0.37955</cdr:x>
      <cdr:y>0.65489</cdr:y>
    </cdr:from>
    <cdr:to>
      <cdr:x>0.42563</cdr:x>
      <cdr:y>0.71518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9297" y="2948335"/>
          <a:ext cx="228194" cy="271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bg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0.15614</cdr:x>
      <cdr:y>0.66203</cdr:y>
    </cdr:from>
    <cdr:to>
      <cdr:x>0.20222</cdr:x>
      <cdr:y>0.72232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73101" y="2980473"/>
          <a:ext cx="228194" cy="271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3</a:t>
          </a:r>
          <a:endParaRPr lang="en-US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0.82888</cdr:x>
      <cdr:y>0.72297</cdr:y>
    </cdr:from>
    <cdr:to>
      <cdr:x>0.87496</cdr:x>
      <cdr:y>0.78326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104130" y="3254828"/>
          <a:ext cx="228194" cy="271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bg1"/>
              </a:solidFill>
            </a:rPr>
            <a:t>1</a:t>
          </a:r>
          <a:r>
            <a:rPr lang="en-US" sz="1200" dirty="0" smtClean="0">
              <a:solidFill>
                <a:schemeClr val="bg1"/>
              </a:solidFill>
            </a:rPr>
            <a:t>  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0.10128</cdr:x>
      <cdr:y>0.12949</cdr:y>
    </cdr:from>
    <cdr:to>
      <cdr:x>0.16846</cdr:x>
      <cdr:y>0.1906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2776" y="575125"/>
          <a:ext cx="346787" cy="271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>
              <a:solidFill>
                <a:schemeClr val="accent2"/>
              </a:solidFill>
            </a:rPr>
            <a:t>34</a:t>
          </a:r>
          <a:r>
            <a:rPr lang="en-US" sz="1200" dirty="0" smtClean="0">
              <a:solidFill>
                <a:schemeClr val="bg1"/>
              </a:solidFill>
            </a:rPr>
            <a:t>  </a:t>
          </a:r>
          <a:endParaRPr lang="en-US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0.23292</cdr:x>
      <cdr:y>0.12949</cdr:y>
    </cdr:from>
    <cdr:to>
      <cdr:x>0.27713</cdr:x>
      <cdr:y>0.1906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02310" y="575125"/>
          <a:ext cx="228194" cy="271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accent2"/>
              </a:solidFill>
            </a:rPr>
            <a:t>8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0.54382</cdr:x>
      <cdr:y>0.40926</cdr:y>
    </cdr:from>
    <cdr:to>
      <cdr:x>0.81179</cdr:x>
      <cdr:y>0.60374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30955" y="1852301"/>
          <a:ext cx="1444239" cy="8802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0.49568</cdr:x>
      <cdr:y>0.66714</cdr:y>
    </cdr:from>
    <cdr:to>
      <cdr:x>0.72028</cdr:x>
      <cdr:y>0.82227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55587" y="2519966"/>
          <a:ext cx="1112664" cy="585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Registered </a:t>
          </a:r>
        </a:p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1,854 (84%)</a:t>
          </a:r>
          <a:endParaRPr lang="en-US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0.29242</cdr:x>
      <cdr:y>0.27725</cdr:y>
    </cdr:from>
    <cdr:to>
      <cdr:x>0.5271</cdr:x>
      <cdr:y>0.43449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48662" y="1047247"/>
          <a:ext cx="1162599" cy="593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Unregistered</a:t>
          </a:r>
        </a:p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342  (16%)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0.74711</cdr:x>
      <cdr:y>0.18125</cdr:y>
    </cdr:from>
    <cdr:to>
      <cdr:x>0.77826</cdr:x>
      <cdr:y>0.26055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97896" y="820342"/>
          <a:ext cx="341745" cy="358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1"/>
              </a:solidFill>
            </a:rPr>
            <a:t>40</a:t>
          </a:r>
          <a:endParaRPr lang="en-US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0.76815</cdr:x>
      <cdr:y>0.2387</cdr:y>
    </cdr:from>
    <cdr:to>
      <cdr:x>0.79004</cdr:x>
      <cdr:y>0.28972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8428806" y="1080342"/>
          <a:ext cx="240145" cy="23090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0.77466</cdr:x>
      <cdr:y>0.17513</cdr:y>
    </cdr:from>
    <cdr:to>
      <cdr:x>0.86812</cdr:x>
      <cdr:y>0.39227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00217" y="792622"/>
          <a:ext cx="1025495" cy="98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28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0.79373</cdr:x>
      <cdr:y>0.22958</cdr:y>
    </cdr:from>
    <cdr:to>
      <cdr:x>0.80098</cdr:x>
      <cdr:y>0.28972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8709474" y="1039065"/>
          <a:ext cx="79550" cy="27218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0.76532</cdr:x>
      <cdr:y>0.65472</cdr:y>
    </cdr:from>
    <cdr:to>
      <cdr:x>0.79569</cdr:x>
      <cdr:y>0.75857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8397667" y="2963255"/>
          <a:ext cx="333286" cy="47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/>
            <a:t>9</a:t>
          </a:r>
        </a:p>
      </cdr:txBody>
    </cdr:sp>
  </cdr:relSizeAnchor>
  <cdr:relSizeAnchor xmlns:cdr="http://schemas.openxmlformats.org/drawingml/2006/chartDrawing">
    <cdr:from>
      <cdr:x>0.7892</cdr:x>
      <cdr:y>0.62074</cdr:y>
    </cdr:from>
    <cdr:to>
      <cdr:x>0.80737</cdr:x>
      <cdr:y>0.6693</cdr:y>
    </cdr:to>
    <cdr:cxnSp macro="">
      <cdr:nvCxnSpPr>
        <cdr:cNvPr id="18" name="Straight Connector 17"/>
        <cdr:cNvCxnSpPr/>
      </cdr:nvCxnSpPr>
      <cdr:spPr>
        <a:xfrm xmlns:a="http://schemas.openxmlformats.org/drawingml/2006/main" flipV="1">
          <a:off x="8659715" y="2809447"/>
          <a:ext cx="199395" cy="21976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0.72081</cdr:y>
    </cdr:from>
    <cdr:to>
      <cdr:x>0.10955</cdr:x>
      <cdr:y>0.92284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0" y="3262357"/>
          <a:ext cx="120210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0.44227</cdr:x>
      <cdr:y>0.41628</cdr:y>
    </cdr:from>
    <cdr:to>
      <cdr:x>0.53322</cdr:x>
      <cdr:y>0.50344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52893" y="1884082"/>
          <a:ext cx="998071" cy="394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bg1"/>
              </a:solidFill>
            </a:rPr>
            <a:t>1,044</a:t>
          </a:r>
          <a:endParaRPr lang="en-US" sz="1800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0.12426</cdr:x>
      <cdr:y>0.13558</cdr:y>
    </cdr:from>
    <cdr:to>
      <cdr:x>0.29074</cdr:x>
      <cdr:y>0.32071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0000" y="646948"/>
          <a:ext cx="1500546" cy="88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31% Multi-Family Properties Inspected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0.08316</cdr:x>
      <cdr:y>0.68278</cdr:y>
    </cdr:from>
    <cdr:to>
      <cdr:x>0.20352</cdr:x>
      <cdr:y>0.88739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9529" y="3258086"/>
          <a:ext cx="1084849" cy="976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400" b="1" dirty="0" smtClean="0">
              <a:solidFill>
                <a:schemeClr val="bg1"/>
              </a:solidFill>
            </a:rPr>
            <a:t>27% Duplexes</a:t>
          </a:r>
        </a:p>
        <a:p xmlns:a="http://schemas.openxmlformats.org/drawingml/2006/main">
          <a:pPr algn="l"/>
          <a:r>
            <a:rPr lang="en-US" sz="1400" b="1" dirty="0" smtClean="0">
              <a:solidFill>
                <a:schemeClr val="bg1"/>
              </a:solidFill>
            </a:rPr>
            <a:t> Inspected</a:t>
          </a:r>
        </a:p>
        <a:p xmlns:a="http://schemas.openxmlformats.org/drawingml/2006/main">
          <a:endParaRPr lang="en-US" sz="1400" dirty="0"/>
        </a:p>
      </cdr:txBody>
    </cdr:sp>
  </cdr:relSizeAnchor>
  <cdr:relSizeAnchor xmlns:cdr="http://schemas.openxmlformats.org/drawingml/2006/chartDrawing">
    <cdr:from>
      <cdr:x>0.49774</cdr:x>
      <cdr:y>0.26674</cdr:y>
    </cdr:from>
    <cdr:to>
      <cdr:x>0.97779</cdr:x>
      <cdr:y>0.868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86306" y="1272821"/>
          <a:ext cx="4326835" cy="286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0.35429</cdr:x>
      <cdr:y>0.04863</cdr:y>
    </cdr:from>
    <cdr:to>
      <cdr:x>1</cdr:x>
      <cdr:y>0.73459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02951" y="183288"/>
          <a:ext cx="4379560" cy="2585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200" u="sng" dirty="0" smtClean="0"/>
            <a:t>Initial Property Inspections - 255</a:t>
          </a:r>
        </a:p>
        <a:p xmlns:a="http://schemas.openxmlformats.org/drawingml/2006/main">
          <a:r>
            <a:rPr lang="en-US" sz="2200" u="sng" dirty="0" smtClean="0"/>
            <a:t>  </a:t>
          </a:r>
        </a:p>
        <a:p xmlns:a="http://schemas.openxmlformats.org/drawingml/2006/main">
          <a:r>
            <a:rPr lang="en-US" sz="1800" dirty="0" smtClean="0"/>
            <a:t>96 Total Inspections Conducted by City Inspectors (99%)</a:t>
          </a:r>
        </a:p>
        <a:p xmlns:a="http://schemas.openxmlformats.org/drawingml/2006/main">
          <a:endParaRPr lang="en-US" sz="1800" dirty="0"/>
        </a:p>
        <a:p xmlns:a="http://schemas.openxmlformats.org/drawingml/2006/main">
          <a:r>
            <a:rPr lang="en-US" sz="1800" dirty="0" smtClean="0"/>
            <a:t>1 Total Inspections </a:t>
          </a:r>
          <a:r>
            <a:rPr lang="en-US" sz="1800" dirty="0"/>
            <a:t>C</a:t>
          </a:r>
          <a:r>
            <a:rPr lang="en-US" sz="1800" dirty="0" smtClean="0"/>
            <a:t>onducted by City Approved Private Inspectors (</a:t>
          </a:r>
          <a:r>
            <a:rPr lang="en-US" sz="1800" dirty="0"/>
            <a:t>1</a:t>
          </a:r>
          <a:r>
            <a:rPr lang="en-US" sz="1800" dirty="0" smtClean="0"/>
            <a:t>%)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0.3789</cdr:x>
      <cdr:y>0.67473</cdr:y>
    </cdr:from>
    <cdr:to>
      <cdr:x>0.51372</cdr:x>
      <cdr:y>0.91733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69901" y="25431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0.40914</cdr:x>
      <cdr:y>0.72461</cdr:y>
    </cdr:from>
    <cdr:to>
      <cdr:x>0.54396</cdr:x>
      <cdr:y>0.96721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775000" y="27311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0.37008</cdr:x>
      <cdr:y>0.68607</cdr:y>
    </cdr:from>
    <cdr:to>
      <cdr:x>0.5049</cdr:x>
      <cdr:y>0.76316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510081" y="2585898"/>
          <a:ext cx="914400" cy="290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accent1">
                  <a:lumMod val="75000"/>
                </a:schemeClr>
              </a:solidFill>
            </a:rPr>
            <a:t>Comparison: 2021 Initial Inspections - 255</a:t>
          </a:r>
          <a:endParaRPr lang="en-US" sz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0.69838</cdr:x>
      <cdr:y>0.28549</cdr:y>
    </cdr:from>
    <cdr:to>
      <cdr:x>0.84478</cdr:x>
      <cdr:y>0.44922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47650" y="409062"/>
          <a:ext cx="534058" cy="234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27%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0.28951</cdr:y>
    </cdr:from>
    <cdr:to>
      <cdr:x>0.35977</cdr:x>
      <cdr:y>0.479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5985" y="414827"/>
          <a:ext cx="536448" cy="2715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73 %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0.7217</cdr:x>
      <cdr:y>0.45669</cdr:y>
    </cdr:from>
    <cdr:to>
      <cdr:x>0.94659</cdr:x>
      <cdr:y>0.91238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34448" y="9163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0.25281</cdr:x>
      <cdr:y>0.36734</cdr:y>
    </cdr:from>
    <cdr:to>
      <cdr:x>0.42479</cdr:x>
      <cdr:y>0.48647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27954" y="737098"/>
          <a:ext cx="699247" cy="239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64%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0.52794</cdr:x>
      <cdr:y>0.37329</cdr:y>
    </cdr:from>
    <cdr:to>
      <cdr:x>0.68816</cdr:x>
      <cdr:y>0.51626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146629" y="749051"/>
          <a:ext cx="651436" cy="28687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0.18674</cdr:x>
      <cdr:y>0.38224</cdr:y>
    </cdr:from>
    <cdr:to>
      <cdr:x>0.63159</cdr:x>
      <cdr:y>0.51112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3510" y="779957"/>
          <a:ext cx="1842663" cy="262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99%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0.29673</cdr:x>
      <cdr:y>0.37389</cdr:y>
    </cdr:from>
    <cdr:to>
      <cdr:x>0.75886</cdr:x>
      <cdr:y>0.51729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29124" y="762911"/>
          <a:ext cx="1914269" cy="29260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0.92489</cdr:x>
      <cdr:y>0.70685</cdr:y>
    </cdr:from>
    <cdr:to>
      <cdr:x>1</cdr:x>
      <cdr:y>0.85374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5981494" y="3043525"/>
          <a:ext cx="485772" cy="63246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0.0484</cdr:x>
      <cdr:y>0.07332</cdr:y>
    </cdr:from>
    <cdr:to>
      <cdr:x>0.36982</cdr:x>
      <cdr:y>0.14399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3037" y="303561"/>
          <a:ext cx="2078709" cy="29258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100%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0.03952</cdr:x>
      <cdr:y>0.81318</cdr:y>
    </cdr:from>
    <cdr:to>
      <cdr:x>0.20577</cdr:x>
      <cdr:y>0.86894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4274" y="3834916"/>
          <a:ext cx="1069788" cy="262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0.03673</cdr:x>
      <cdr:y>0.81698</cdr:y>
    </cdr:from>
    <cdr:to>
      <cdr:x>0.20391</cdr:x>
      <cdr:y>0.86894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6344" y="3852846"/>
          <a:ext cx="1075765" cy="245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0.23085</cdr:x>
      <cdr:y>0.09716</cdr:y>
    </cdr:from>
    <cdr:to>
      <cdr:x>0.35345</cdr:x>
      <cdr:y>0.14405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85427" y="458211"/>
          <a:ext cx="788894" cy="2211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0.3463</cdr:x>
      <cdr:y>0.07615</cdr:y>
    </cdr:from>
    <cdr:to>
      <cdr:x>0.42262</cdr:x>
      <cdr:y>0.14215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9630" y="315259"/>
          <a:ext cx="493543" cy="273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7</a:t>
          </a:r>
          <a:r>
            <a:rPr lang="en-US" sz="1400" dirty="0" smtClean="0">
              <a:solidFill>
                <a:schemeClr val="bg1"/>
              </a:solidFill>
            </a:rPr>
            <a:t>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0.04602</cdr:x>
      <cdr:y>0.81572</cdr:y>
    </cdr:from>
    <cdr:to>
      <cdr:x>0.22249</cdr:x>
      <cdr:y>0.87021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6109" y="3846869"/>
          <a:ext cx="1135529" cy="256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0.04602</cdr:x>
      <cdr:y>0.81318</cdr:y>
    </cdr:from>
    <cdr:to>
      <cdr:x>0.19462</cdr:x>
      <cdr:y>0.87021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6109" y="3834916"/>
          <a:ext cx="956235" cy="268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0.12992</cdr:x>
      <cdr:y>0.07531</cdr:y>
    </cdr:from>
    <cdr:to>
      <cdr:x>0.42132</cdr:x>
      <cdr:y>0.1428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840227" y="311798"/>
          <a:ext cx="1884570" cy="2794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0.21642</cdr:x>
      <cdr:y>0.3661</cdr:y>
    </cdr:from>
    <cdr:to>
      <cdr:x>0.50238</cdr:x>
      <cdr:y>0.49498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6446" y="747006"/>
          <a:ext cx="1184513" cy="262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100%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0.42776</cdr:x>
      <cdr:y>0.37575</cdr:y>
    </cdr:from>
    <cdr:to>
      <cdr:x>0.7974</cdr:x>
      <cdr:y>0.51916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771880" y="766706"/>
          <a:ext cx="1531121" cy="29262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02/17/2023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02/17/2023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02/17/2023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Straight Connector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Straight Connector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Straight Connector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Connector 60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3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02/17/2023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Straight Connector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Straight Connector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Straight Connector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Connector 60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02/17/2023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Straight Connector 3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Straight Connector 2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en-US" smtClean="0"/>
              <a:pPr/>
              <a:t>02/17/2023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angle 58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02/17/2023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51B2453-8663-4C69-AF73-9FD7B1DEC5D0}" type="datetime1">
              <a:rPr lang="en-US" smtClean="0"/>
              <a:pPr/>
              <a:t>02/17/2023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6" y="493460"/>
            <a:ext cx="11421532" cy="2387600"/>
          </a:xfrm>
        </p:spPr>
        <p:txBody>
          <a:bodyPr/>
          <a:lstStyle/>
          <a:p>
            <a:r>
              <a:rPr lang="en-US" sz="4800" dirty="0" smtClean="0">
                <a:latin typeface="+mn-lt"/>
              </a:rPr>
              <a:t>Rental Housing Safety Program           Year-End Report 2022</a:t>
            </a: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346393"/>
            <a:ext cx="9604310" cy="842976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March , 2023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7616" y="3538285"/>
            <a:ext cx="1536325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174" y="-71847"/>
            <a:ext cx="10972800" cy="1358348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Common Inspection Items Failed</a:t>
            </a:r>
            <a:endParaRPr lang="en-US" sz="4400" dirty="0"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118709"/>
              </p:ext>
            </p:extLst>
          </p:nvPr>
        </p:nvGraphicFramePr>
        <p:xfrm>
          <a:off x="960159" y="1415326"/>
          <a:ext cx="7687160" cy="448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5607" y="6080950"/>
            <a:ext cx="720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Comparison: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2021 Common Items Failed - 1) Smoke &amp; CO Detectors; 2) Water Heaters; 3) Electrical and 4) Plumbing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01" y="4698477"/>
            <a:ext cx="2458850" cy="18441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01" y="2761656"/>
            <a:ext cx="2458850" cy="18441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01" y="824835"/>
            <a:ext cx="2458850" cy="18441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79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</a:t>
            </a:r>
            <a:r>
              <a:rPr lang="en-US" dirty="0" smtClean="0"/>
              <a:t>Insights – 2022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54" y="154038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sz="2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84507123"/>
              </p:ext>
            </p:extLst>
          </p:nvPr>
        </p:nvGraphicFramePr>
        <p:xfrm>
          <a:off x="613399" y="2555192"/>
          <a:ext cx="5026826" cy="334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92257508"/>
              </p:ext>
            </p:extLst>
          </p:nvPr>
        </p:nvGraphicFramePr>
        <p:xfrm>
          <a:off x="6122589" y="2589375"/>
          <a:ext cx="5132223" cy="329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39141" y="2050991"/>
            <a:ext cx="433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Initial Inspection Results – By Property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699903" y="2050991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Re-Inspection Results – By Property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4396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Mandated Inspection Outcomes for </a:t>
            </a:r>
            <a:r>
              <a:rPr lang="en-US" b="1" dirty="0" smtClean="0">
                <a:solidFill>
                  <a:schemeClr val="accent2"/>
                </a:solidFill>
              </a:rPr>
              <a:t>2021</a:t>
            </a:r>
            <a:endParaRPr lang="en-US" b="1" dirty="0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401938"/>
              </p:ext>
            </p:extLst>
          </p:nvPr>
        </p:nvGraphicFramePr>
        <p:xfrm>
          <a:off x="3620276" y="1600200"/>
          <a:ext cx="4951445" cy="450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998028" y="3321698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240902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177074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113246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981903" y="3293290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6624938" y="4855028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6134303" y="3445690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Mandated Inspection Outcomes for </a:t>
            </a:r>
            <a:r>
              <a:rPr lang="en-US" b="1" dirty="0" smtClean="0">
                <a:solidFill>
                  <a:schemeClr val="accent2"/>
                </a:solidFill>
              </a:rPr>
              <a:t>2022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998028" y="3321698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240902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177074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113246" y="3996611"/>
            <a:ext cx="195943" cy="2146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747205184"/>
              </p:ext>
            </p:extLst>
          </p:nvPr>
        </p:nvGraphicFramePr>
        <p:xfrm>
          <a:off x="3515047" y="1600200"/>
          <a:ext cx="5161903" cy="444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83" y="7259217"/>
            <a:ext cx="1183432" cy="6298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"/>
          <p:cNvSpPr txBox="1"/>
          <p:nvPr/>
        </p:nvSpPr>
        <p:spPr>
          <a:xfrm>
            <a:off x="5981903" y="3293290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5397185" y="2175325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998028" y="2175325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accent2"/>
                </a:solidFill>
              </a:rPr>
              <a:t>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736646" y="2175325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7393420" y="2175324"/>
            <a:ext cx="228194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accent2"/>
                </a:solidFill>
              </a:rPr>
              <a:t>8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7994263" y="2175324"/>
            <a:ext cx="455553" cy="271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accent2"/>
                </a:solidFill>
              </a:rPr>
              <a:t>17</a:t>
            </a:r>
            <a:endParaRPr lang="en-US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0000">
              <a:schemeClr val="bg1">
                <a:tint val="80000"/>
                <a:satMod val="250000"/>
              </a:schemeClr>
            </a:gs>
            <a:gs pos="62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Challenges Experienced </a:t>
            </a:r>
            <a:r>
              <a:rPr lang="en-US" sz="4400" dirty="0" smtClean="0">
                <a:latin typeface="+mn-lt"/>
              </a:rPr>
              <a:t>–2022</a:t>
            </a:r>
            <a:endParaRPr lang="en-US" sz="4400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sz="23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with remaining properties to complete re-inspection of units which failed between 2019 and 2022.</a:t>
            </a:r>
          </a:p>
          <a:p>
            <a:pPr marL="0" indent="0">
              <a:buNone/>
            </a:pP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Enforcement of unregistered properties.</a:t>
            </a:r>
          </a:p>
          <a:p>
            <a:pPr marL="0" indent="0">
              <a:buNone/>
            </a:pPr>
            <a:endParaRPr lang="en-US" sz="2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Mandating Inspections for unregistered and noncompliant properties.</a:t>
            </a: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69" y="-119529"/>
            <a:ext cx="10972800" cy="16002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      Five Years In Review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94553" y="1482035"/>
            <a:ext cx="7922423" cy="4523233"/>
            <a:chOff x="2194553" y="1482035"/>
            <a:chExt cx="7922423" cy="4523233"/>
          </a:xfrm>
        </p:grpSpPr>
        <p:sp>
          <p:nvSpPr>
            <p:cNvPr id="7" name="Freeform 6"/>
            <p:cNvSpPr/>
            <p:nvPr/>
          </p:nvSpPr>
          <p:spPr>
            <a:xfrm rot="21600000">
              <a:off x="2820064" y="1482035"/>
              <a:ext cx="7296912" cy="1251024"/>
            </a:xfrm>
            <a:custGeom>
              <a:avLst/>
              <a:gdLst>
                <a:gd name="connsiteX0" fmla="*/ 0 w 7296912"/>
                <a:gd name="connsiteY0" fmla="*/ 0 h 1251022"/>
                <a:gd name="connsiteX1" fmla="*/ 6671401 w 7296912"/>
                <a:gd name="connsiteY1" fmla="*/ 0 h 1251022"/>
                <a:gd name="connsiteX2" fmla="*/ 7296912 w 7296912"/>
                <a:gd name="connsiteY2" fmla="*/ 625511 h 1251022"/>
                <a:gd name="connsiteX3" fmla="*/ 6671401 w 7296912"/>
                <a:gd name="connsiteY3" fmla="*/ 1251022 h 1251022"/>
                <a:gd name="connsiteX4" fmla="*/ 0 w 7296912"/>
                <a:gd name="connsiteY4" fmla="*/ 1251022 h 1251022"/>
                <a:gd name="connsiteX5" fmla="*/ 0 w 7296912"/>
                <a:gd name="connsiteY5" fmla="*/ 0 h 125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6912" h="1251022">
                  <a:moveTo>
                    <a:pt x="7296912" y="1251021"/>
                  </a:moveTo>
                  <a:lnTo>
                    <a:pt x="625511" y="1251021"/>
                  </a:lnTo>
                  <a:lnTo>
                    <a:pt x="0" y="625511"/>
                  </a:lnTo>
                  <a:lnTo>
                    <a:pt x="625511" y="1"/>
                  </a:lnTo>
                  <a:lnTo>
                    <a:pt x="7296912" y="1"/>
                  </a:lnTo>
                  <a:lnTo>
                    <a:pt x="7296912" y="12510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4421" tIns="83821" rIns="156464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Registered Properties and Units Per Year</a:t>
              </a:r>
              <a:endParaRPr lang="en-US" sz="2200" kern="1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194553" y="1482036"/>
              <a:ext cx="1251022" cy="125102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 rot="21600000">
              <a:off x="2820064" y="3118141"/>
              <a:ext cx="7296912" cy="1251023"/>
            </a:xfrm>
            <a:custGeom>
              <a:avLst/>
              <a:gdLst>
                <a:gd name="connsiteX0" fmla="*/ 0 w 7296912"/>
                <a:gd name="connsiteY0" fmla="*/ 0 h 1251022"/>
                <a:gd name="connsiteX1" fmla="*/ 6671401 w 7296912"/>
                <a:gd name="connsiteY1" fmla="*/ 0 h 1251022"/>
                <a:gd name="connsiteX2" fmla="*/ 7296912 w 7296912"/>
                <a:gd name="connsiteY2" fmla="*/ 625511 h 1251022"/>
                <a:gd name="connsiteX3" fmla="*/ 6671401 w 7296912"/>
                <a:gd name="connsiteY3" fmla="*/ 1251022 h 1251022"/>
                <a:gd name="connsiteX4" fmla="*/ 0 w 7296912"/>
                <a:gd name="connsiteY4" fmla="*/ 1251022 h 1251022"/>
                <a:gd name="connsiteX5" fmla="*/ 0 w 7296912"/>
                <a:gd name="connsiteY5" fmla="*/ 0 h 125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6912" h="1251022">
                  <a:moveTo>
                    <a:pt x="7296912" y="1251021"/>
                  </a:moveTo>
                  <a:lnTo>
                    <a:pt x="625511" y="1251021"/>
                  </a:lnTo>
                  <a:lnTo>
                    <a:pt x="0" y="625511"/>
                  </a:lnTo>
                  <a:lnTo>
                    <a:pt x="625511" y="1"/>
                  </a:lnTo>
                  <a:lnTo>
                    <a:pt x="7296912" y="1"/>
                  </a:lnTo>
                  <a:lnTo>
                    <a:pt x="7296912" y="12510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4421" tIns="83820" rIns="156464" bIns="83821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smtClean="0"/>
                <a:t>Inspected Properties and Units Per Year</a:t>
              </a:r>
              <a:endParaRPr lang="en-US" sz="2200" kern="1200"/>
            </a:p>
          </p:txBody>
        </p:sp>
        <p:sp>
          <p:nvSpPr>
            <p:cNvPr id="10" name="Oval 9"/>
            <p:cNvSpPr/>
            <p:nvPr/>
          </p:nvSpPr>
          <p:spPr>
            <a:xfrm>
              <a:off x="2194553" y="3118141"/>
              <a:ext cx="1251022" cy="125102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 rot="21600000">
              <a:off x="2820064" y="4754246"/>
              <a:ext cx="7296912" cy="1251022"/>
            </a:xfrm>
            <a:custGeom>
              <a:avLst/>
              <a:gdLst>
                <a:gd name="connsiteX0" fmla="*/ 0 w 7296912"/>
                <a:gd name="connsiteY0" fmla="*/ 0 h 1251022"/>
                <a:gd name="connsiteX1" fmla="*/ 6671401 w 7296912"/>
                <a:gd name="connsiteY1" fmla="*/ 0 h 1251022"/>
                <a:gd name="connsiteX2" fmla="*/ 7296912 w 7296912"/>
                <a:gd name="connsiteY2" fmla="*/ 625511 h 1251022"/>
                <a:gd name="connsiteX3" fmla="*/ 6671401 w 7296912"/>
                <a:gd name="connsiteY3" fmla="*/ 1251022 h 1251022"/>
                <a:gd name="connsiteX4" fmla="*/ 0 w 7296912"/>
                <a:gd name="connsiteY4" fmla="*/ 1251022 h 1251022"/>
                <a:gd name="connsiteX5" fmla="*/ 0 w 7296912"/>
                <a:gd name="connsiteY5" fmla="*/ 0 h 125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6912" h="1251022">
                  <a:moveTo>
                    <a:pt x="7296912" y="1251021"/>
                  </a:moveTo>
                  <a:lnTo>
                    <a:pt x="625511" y="1251021"/>
                  </a:lnTo>
                  <a:lnTo>
                    <a:pt x="0" y="625511"/>
                  </a:lnTo>
                  <a:lnTo>
                    <a:pt x="625511" y="1"/>
                  </a:lnTo>
                  <a:lnTo>
                    <a:pt x="7296912" y="1"/>
                  </a:lnTo>
                  <a:lnTo>
                    <a:pt x="7296912" y="12510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4421" tIns="83820" rIns="156464" bIns="83820" numCol="1" spcCol="1270" anchor="t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smtClean="0"/>
                <a:t>Inspected Properties and Units Passed &amp; Failed Per Year</a:t>
              </a:r>
              <a:endParaRPr lang="en-US" sz="2200" kern="1200"/>
            </a:p>
            <a:p>
              <a:pPr marL="171450" lvl="1" indent="-1714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700" kern="1200"/>
            </a:p>
          </p:txBody>
        </p:sp>
        <p:sp>
          <p:nvSpPr>
            <p:cNvPr id="12" name="Oval 11"/>
            <p:cNvSpPr/>
            <p:nvPr/>
          </p:nvSpPr>
          <p:spPr>
            <a:xfrm>
              <a:off x="2194553" y="4754246"/>
              <a:ext cx="1251022" cy="125102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1811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61" y="0"/>
            <a:ext cx="11106539" cy="951722"/>
          </a:xfrm>
        </p:spPr>
        <p:txBody>
          <a:bodyPr/>
          <a:lstStyle/>
          <a:p>
            <a:r>
              <a:rPr lang="en-US" sz="4000" dirty="0" smtClean="0"/>
              <a:t>Registered Properties and Units By Year</a:t>
            </a:r>
            <a:endParaRPr lang="en-US" sz="40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822013"/>
              </p:ext>
            </p:extLst>
          </p:nvPr>
        </p:nvGraphicFramePr>
        <p:xfrm>
          <a:off x="609600" y="1600201"/>
          <a:ext cx="4988767" cy="363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256816523"/>
              </p:ext>
            </p:extLst>
          </p:nvPr>
        </p:nvGraphicFramePr>
        <p:xfrm>
          <a:off x="6027576" y="1600201"/>
          <a:ext cx="4553337" cy="363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39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26367"/>
          </a:xfrm>
        </p:spPr>
        <p:txBody>
          <a:bodyPr/>
          <a:lstStyle/>
          <a:p>
            <a:r>
              <a:rPr lang="en-US" sz="4800" dirty="0" smtClean="0"/>
              <a:t>Inspected Properties and Units By Year</a:t>
            </a:r>
            <a:endParaRPr lang="en-US" sz="4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848973"/>
              </p:ext>
            </p:extLst>
          </p:nvPr>
        </p:nvGraphicFramePr>
        <p:xfrm>
          <a:off x="609600" y="1600200"/>
          <a:ext cx="4914122" cy="4212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55791247"/>
              </p:ext>
            </p:extLst>
          </p:nvPr>
        </p:nvGraphicFramePr>
        <p:xfrm>
          <a:off x="6251511" y="1427583"/>
          <a:ext cx="4954556" cy="438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42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81149"/>
          </a:xfrm>
        </p:spPr>
        <p:txBody>
          <a:bodyPr/>
          <a:lstStyle/>
          <a:p>
            <a:r>
              <a:rPr lang="en-US" sz="4000" dirty="0" smtClean="0"/>
              <a:t>Passed and Failed Properties and Units by Year</a:t>
            </a:r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702703"/>
              </p:ext>
            </p:extLst>
          </p:nvPr>
        </p:nvGraphicFramePr>
        <p:xfrm>
          <a:off x="609600" y="1109749"/>
          <a:ext cx="5267498" cy="466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943060"/>
              </p:ext>
            </p:extLst>
          </p:nvPr>
        </p:nvGraphicFramePr>
        <p:xfrm>
          <a:off x="5979622" y="1109749"/>
          <a:ext cx="5267498" cy="466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55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286000" y="2845166"/>
          <a:ext cx="7619999" cy="110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9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9652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Overview</a:t>
            </a:r>
            <a:endParaRPr lang="en-US" sz="44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3816" y="1498860"/>
            <a:ext cx="6002886" cy="4295520"/>
            <a:chOff x="733816" y="1498860"/>
            <a:chExt cx="6002886" cy="4295520"/>
          </a:xfrm>
        </p:grpSpPr>
        <p:sp>
          <p:nvSpPr>
            <p:cNvPr id="7" name="Freeform 6"/>
            <p:cNvSpPr/>
            <p:nvPr/>
          </p:nvSpPr>
          <p:spPr>
            <a:xfrm>
              <a:off x="733816" y="149886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Property Map </a:t>
              </a:r>
              <a:endParaRPr lang="en-US" sz="19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733816" y="204264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Registered Properties at a Glance</a:t>
              </a:r>
              <a:endParaRPr lang="en-US" sz="19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733816" y="258642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Year-end Registration – 2022 </a:t>
              </a:r>
              <a:endParaRPr lang="en-US" sz="19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3816" y="313020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Inspection/Re-Inspection By Property Type</a:t>
              </a:r>
              <a:endParaRPr lang="en-US" sz="19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3816" y="367398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Common Inspection Items Failed</a:t>
              </a:r>
              <a:endParaRPr lang="en-US" sz="19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33816" y="421776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RHSP Property Inspections &amp; Improvements</a:t>
              </a:r>
              <a:endParaRPr lang="en-US" sz="19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33816" y="476154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Mandated Inspections and Outcomes</a:t>
              </a:r>
              <a:endParaRPr lang="en-US" sz="1900" kern="1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33816" y="5305320"/>
              <a:ext cx="6002886" cy="489060"/>
            </a:xfrm>
            <a:custGeom>
              <a:avLst/>
              <a:gdLst>
                <a:gd name="connsiteX0" fmla="*/ 0 w 6002886"/>
                <a:gd name="connsiteY0" fmla="*/ 81512 h 489060"/>
                <a:gd name="connsiteX1" fmla="*/ 81512 w 6002886"/>
                <a:gd name="connsiteY1" fmla="*/ 0 h 489060"/>
                <a:gd name="connsiteX2" fmla="*/ 5921374 w 6002886"/>
                <a:gd name="connsiteY2" fmla="*/ 0 h 489060"/>
                <a:gd name="connsiteX3" fmla="*/ 6002886 w 6002886"/>
                <a:gd name="connsiteY3" fmla="*/ 81512 h 489060"/>
                <a:gd name="connsiteX4" fmla="*/ 6002886 w 6002886"/>
                <a:gd name="connsiteY4" fmla="*/ 407548 h 489060"/>
                <a:gd name="connsiteX5" fmla="*/ 5921374 w 6002886"/>
                <a:gd name="connsiteY5" fmla="*/ 489060 h 489060"/>
                <a:gd name="connsiteX6" fmla="*/ 81512 w 6002886"/>
                <a:gd name="connsiteY6" fmla="*/ 489060 h 489060"/>
                <a:gd name="connsiteX7" fmla="*/ 0 w 6002886"/>
                <a:gd name="connsiteY7" fmla="*/ 407548 h 489060"/>
                <a:gd name="connsiteX8" fmla="*/ 0 w 6002886"/>
                <a:gd name="connsiteY8" fmla="*/ 81512 h 4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886" h="489060">
                  <a:moveTo>
                    <a:pt x="0" y="81512"/>
                  </a:moveTo>
                  <a:cubicBezTo>
                    <a:pt x="0" y="36494"/>
                    <a:pt x="36494" y="0"/>
                    <a:pt x="81512" y="0"/>
                  </a:cubicBezTo>
                  <a:lnTo>
                    <a:pt x="5921374" y="0"/>
                  </a:lnTo>
                  <a:cubicBezTo>
                    <a:pt x="5966392" y="0"/>
                    <a:pt x="6002886" y="36494"/>
                    <a:pt x="6002886" y="81512"/>
                  </a:cubicBezTo>
                  <a:lnTo>
                    <a:pt x="6002886" y="407548"/>
                  </a:lnTo>
                  <a:cubicBezTo>
                    <a:pt x="6002886" y="452566"/>
                    <a:pt x="5966392" y="489060"/>
                    <a:pt x="5921374" y="489060"/>
                  </a:cubicBezTo>
                  <a:lnTo>
                    <a:pt x="81512" y="489060"/>
                  </a:lnTo>
                  <a:cubicBezTo>
                    <a:pt x="36494" y="489060"/>
                    <a:pt x="0" y="452566"/>
                    <a:pt x="0" y="407548"/>
                  </a:cubicBezTo>
                  <a:lnTo>
                    <a:pt x="0" y="815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264" tIns="96264" rIns="96264" bIns="96264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5 Years In Review</a:t>
              </a:r>
              <a:endParaRPr lang="en-US" sz="1900" kern="12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068" y="2382264"/>
            <a:ext cx="4493732" cy="2528712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7445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089114">
            <a:off x="1081741" y="1440329"/>
            <a:ext cx="33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</a:rPr>
              <a:t>Need new!!!</a:t>
            </a:r>
            <a:endParaRPr lang="en-US" sz="3600" b="1" dirty="0">
              <a:solidFill>
                <a:srgbClr val="FF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76" y="222191"/>
            <a:ext cx="10972800" cy="799353"/>
          </a:xfrm>
        </p:spPr>
        <p:txBody>
          <a:bodyPr/>
          <a:lstStyle/>
          <a:p>
            <a:r>
              <a:rPr lang="en-US" sz="4400" dirty="0"/>
              <a:t>Year-end Registration - </a:t>
            </a:r>
            <a:r>
              <a:rPr lang="en-US" sz="4400" dirty="0" smtClean="0"/>
              <a:t>2022</a:t>
            </a:r>
            <a:endParaRPr lang="en-US" sz="4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7652666"/>
              </p:ext>
            </p:extLst>
          </p:nvPr>
        </p:nvGraphicFramePr>
        <p:xfrm>
          <a:off x="6379627" y="1292348"/>
          <a:ext cx="5284150" cy="381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20123024"/>
              </p:ext>
            </p:extLst>
          </p:nvPr>
        </p:nvGraphicFramePr>
        <p:xfrm>
          <a:off x="858935" y="1354257"/>
          <a:ext cx="4953979" cy="377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2152779"/>
            <a:ext cx="2099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31; SF/Duplex 311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359528" y="4506181"/>
            <a:ext cx="214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326; SF/Duplex 1,528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39435" y="2169200"/>
            <a:ext cx="191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372; SF/Duplex 311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51696" y="4491431"/>
            <a:ext cx="2373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9,662; SF/Duplex 1,975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922493" y="5437911"/>
            <a:ext cx="646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Year-end Registration - 2021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0810" y="5732694"/>
            <a:ext cx="23128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Properties </a:t>
            </a:r>
          </a:p>
          <a:p>
            <a:r>
              <a:rPr lang="en-US" sz="1100" dirty="0" smtClean="0"/>
              <a:t>Unregistered:  585 (24%)</a:t>
            </a:r>
          </a:p>
          <a:p>
            <a:r>
              <a:rPr lang="en-US" sz="1100" dirty="0" smtClean="0"/>
              <a:t>Registered:      1,818 (76%)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194411" y="5707445"/>
            <a:ext cx="23128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Units </a:t>
            </a:r>
          </a:p>
          <a:p>
            <a:r>
              <a:rPr lang="en-US" sz="1100" dirty="0" smtClean="0"/>
              <a:t>Unregistered: 712  (6%)</a:t>
            </a:r>
          </a:p>
          <a:p>
            <a:r>
              <a:rPr lang="en-US" sz="1100" dirty="0" smtClean="0"/>
              <a:t>Registered:     10,923 (94%)</a:t>
            </a:r>
            <a:endParaRPr lang="en-US" sz="11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31905" y="5388883"/>
            <a:ext cx="10978776" cy="1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Registered Properties at a Glance - 2022</a:t>
            </a:r>
            <a:endParaRPr lang="en-US" sz="4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90777"/>
              </p:ext>
            </p:extLst>
          </p:nvPr>
        </p:nvGraphicFramePr>
        <p:xfrm>
          <a:off x="576649" y="1616676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8691" y="4528581"/>
            <a:ext cx="20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1,854 Properties Registered</a:t>
            </a:r>
          </a:p>
          <a:p>
            <a:endParaRPr lang="en-US" sz="1200" dirty="0"/>
          </a:p>
          <a:p>
            <a:r>
              <a:rPr lang="en-US" sz="1200" dirty="0" smtClean="0"/>
              <a:t>Largest Property: 520 units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3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69" y="6096"/>
            <a:ext cx="10515600" cy="1073426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2022 Initial Inspections by Property Type</a:t>
            </a:r>
            <a:endParaRPr lang="en-US" sz="4400" dirty="0"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306563"/>
              </p:ext>
            </p:extLst>
          </p:nvPr>
        </p:nvGraphicFramePr>
        <p:xfrm>
          <a:off x="4657663" y="1056341"/>
          <a:ext cx="6782511" cy="37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316070"/>
              </p:ext>
            </p:extLst>
          </p:nvPr>
        </p:nvGraphicFramePr>
        <p:xfrm>
          <a:off x="6996415" y="4385534"/>
          <a:ext cx="3647937" cy="1432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073265"/>
              </p:ext>
            </p:extLst>
          </p:nvPr>
        </p:nvGraphicFramePr>
        <p:xfrm>
          <a:off x="0" y="613583"/>
          <a:ext cx="4066033" cy="2006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3331634" y="1458384"/>
            <a:ext cx="1223113" cy="404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66303" y="2778591"/>
            <a:ext cx="637544" cy="1689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679008"/>
              </p:ext>
            </p:extLst>
          </p:nvPr>
        </p:nvGraphicFramePr>
        <p:xfrm>
          <a:off x="6906768" y="3970439"/>
          <a:ext cx="4142232" cy="204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461803"/>
              </p:ext>
            </p:extLst>
          </p:nvPr>
        </p:nvGraphicFramePr>
        <p:xfrm>
          <a:off x="529149" y="1056341"/>
          <a:ext cx="6467266" cy="414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37572"/>
              </p:ext>
            </p:extLst>
          </p:nvPr>
        </p:nvGraphicFramePr>
        <p:xfrm>
          <a:off x="-65532" y="3962819"/>
          <a:ext cx="4142232" cy="204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712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77" y="262965"/>
            <a:ext cx="10972800" cy="838200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Initial Inspection Results - 2022</a:t>
            </a:r>
            <a:endParaRPr lang="en-US" sz="4400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9431063" y="2139780"/>
            <a:ext cx="1815415" cy="385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MF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; SF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; Duplex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0</a:t>
            </a:r>
            <a:endParaRPr lang="en-US" sz="1200" dirty="0" smtClean="0">
              <a:solidFill>
                <a:schemeClr val="tx1"/>
              </a:solidFill>
              <a:latin typeface="+mn-lt"/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4151786" y="2157075"/>
            <a:ext cx="1699685" cy="403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MF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; SF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; Duplex 0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0217" y="5254384"/>
            <a:ext cx="205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113; SF 39; Duplex 21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15577" y="5354781"/>
            <a:ext cx="195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38; SF 39; Duplex 12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195754" y="6312876"/>
            <a:ext cx="856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Comparison:                 2021 Failed – 87%			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2021 Failed – 91%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06315" y="6259088"/>
            <a:ext cx="10978776" cy="1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252852261"/>
              </p:ext>
            </p:extLst>
          </p:nvPr>
        </p:nvGraphicFramePr>
        <p:xfrm>
          <a:off x="247137" y="1491049"/>
          <a:ext cx="5544064" cy="395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330038923"/>
              </p:ext>
            </p:extLst>
          </p:nvPr>
        </p:nvGraphicFramePr>
        <p:xfrm>
          <a:off x="5651155" y="1359242"/>
          <a:ext cx="5436975" cy="440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31892" y="2446638"/>
            <a:ext cx="1120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8 Passed (4%)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9275" y="4254844"/>
            <a:ext cx="1396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173 Failed (96%)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69" y="6096"/>
            <a:ext cx="10515600" cy="1073426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2022 </a:t>
            </a:r>
            <a:r>
              <a:rPr lang="en-US" sz="4400" dirty="0" smtClean="0"/>
              <a:t>Re-I</a:t>
            </a:r>
            <a:r>
              <a:rPr lang="en-US" sz="4400" dirty="0" smtClean="0">
                <a:latin typeface="+mn-lt"/>
              </a:rPr>
              <a:t>nspections by Property Type</a:t>
            </a:r>
            <a:endParaRPr lang="en-US" sz="4400" dirty="0"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-61063" y="1164964"/>
          <a:ext cx="10394369" cy="535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900112"/>
              </p:ext>
            </p:extLst>
          </p:nvPr>
        </p:nvGraphicFramePr>
        <p:xfrm>
          <a:off x="5455254" y="1450932"/>
          <a:ext cx="6554197" cy="37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470990"/>
              </p:ext>
            </p:extLst>
          </p:nvPr>
        </p:nvGraphicFramePr>
        <p:xfrm>
          <a:off x="7070157" y="4444527"/>
          <a:ext cx="3647937" cy="1432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300954936"/>
              </p:ext>
            </p:extLst>
          </p:nvPr>
        </p:nvGraphicFramePr>
        <p:xfrm>
          <a:off x="1076411" y="75261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094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482" y="280895"/>
            <a:ext cx="10972800" cy="838200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Re-Inspection Results - 2022</a:t>
            </a:r>
            <a:endParaRPr lang="en-US" sz="4400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2379" y="2101758"/>
            <a:ext cx="2352262" cy="33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MF 13; SF 18; Duplex 6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10096607" y="4104660"/>
            <a:ext cx="2292625" cy="474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MF 145; SF 70; Duplex 38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9500" y="4646083"/>
            <a:ext cx="193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 27; SF 75; Duplex 23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00339" y="6235182"/>
            <a:ext cx="10978776" cy="1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27194" y="6256277"/>
            <a:ext cx="8627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Comparison:                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2021 Passed – 75%		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	                 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2021 Passed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47%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85945254"/>
              </p:ext>
            </p:extLst>
          </p:nvPr>
        </p:nvGraphicFramePr>
        <p:xfrm>
          <a:off x="365760" y="1039091"/>
          <a:ext cx="5682564" cy="4241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4260959303"/>
              </p:ext>
            </p:extLst>
          </p:nvPr>
        </p:nvGraphicFramePr>
        <p:xfrm>
          <a:off x="5594465" y="1145261"/>
          <a:ext cx="6041275" cy="407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Content Placeholder 10"/>
          <p:cNvSpPr txBox="1">
            <a:spLocks/>
          </p:cNvSpPr>
          <p:nvPr/>
        </p:nvSpPr>
        <p:spPr>
          <a:xfrm>
            <a:off x="5363969" y="2016367"/>
            <a:ext cx="2292625" cy="29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MF 142; SF 18; Duplex 11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22586" y="3753258"/>
            <a:ext cx="1343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125 </a:t>
            </a:r>
            <a:r>
              <a:rPr lang="en-US" sz="1200" dirty="0">
                <a:solidFill>
                  <a:schemeClr val="bg1"/>
                </a:solidFill>
              </a:rPr>
              <a:t>Passed </a:t>
            </a:r>
            <a:r>
              <a:rPr lang="en-US" sz="1200" dirty="0" smtClean="0">
                <a:solidFill>
                  <a:schemeClr val="bg1"/>
                </a:solidFill>
              </a:rPr>
              <a:t>(77%)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41348" y="2517345"/>
            <a:ext cx="12987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171 </a:t>
            </a:r>
            <a:r>
              <a:rPr lang="en-US" sz="1200" dirty="0">
                <a:solidFill>
                  <a:schemeClr val="bg1"/>
                </a:solidFill>
              </a:rPr>
              <a:t>Failed </a:t>
            </a:r>
            <a:r>
              <a:rPr lang="en-US" sz="1200" dirty="0" smtClean="0">
                <a:solidFill>
                  <a:schemeClr val="bg1"/>
                </a:solidFill>
              </a:rPr>
              <a:t>(40%)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99239" y="3600827"/>
            <a:ext cx="1343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252 </a:t>
            </a:r>
            <a:r>
              <a:rPr lang="en-US" sz="1200" dirty="0">
                <a:solidFill>
                  <a:schemeClr val="bg1"/>
                </a:solidFill>
              </a:rPr>
              <a:t>Passed </a:t>
            </a:r>
            <a:r>
              <a:rPr lang="en-US" sz="1200" dirty="0" smtClean="0">
                <a:solidFill>
                  <a:schemeClr val="bg1"/>
                </a:solidFill>
              </a:rPr>
              <a:t>(60%)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40654</TotalTime>
  <Words>659</Words>
  <Application>Microsoft Office PowerPoint</Application>
  <PresentationFormat>Widescreen</PresentationFormat>
  <Paragraphs>167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Courier New</vt:lpstr>
      <vt:lpstr>Palatino Linotype</vt:lpstr>
      <vt:lpstr>Executive</vt:lpstr>
      <vt:lpstr>Rental Housing Safety Program           Year-End Report 2022 </vt:lpstr>
      <vt:lpstr>Overview</vt:lpstr>
      <vt:lpstr>PowerPoint Presentation</vt:lpstr>
      <vt:lpstr>Year-end Registration - 2022</vt:lpstr>
      <vt:lpstr>Registered Properties at a Glance - 2022</vt:lpstr>
      <vt:lpstr>2022 Initial Inspections by Property Type</vt:lpstr>
      <vt:lpstr>Initial Inspection Results - 2022</vt:lpstr>
      <vt:lpstr>2022 Re-Inspections by Property Type</vt:lpstr>
      <vt:lpstr>Re-Inspection Results - 2022</vt:lpstr>
      <vt:lpstr>Common Inspection Items Failed</vt:lpstr>
      <vt:lpstr>Inspection Insights – 2022 </vt:lpstr>
      <vt:lpstr>Mandated Inspection Outcomes for 2021</vt:lpstr>
      <vt:lpstr>Mandated Inspection Outcomes for 2022</vt:lpstr>
      <vt:lpstr>Challenges Experienced –2022</vt:lpstr>
      <vt:lpstr>      Five Years In Review</vt:lpstr>
      <vt:lpstr>Registered Properties and Units By Year</vt:lpstr>
      <vt:lpstr>Inspected Properties and Units By Year</vt:lpstr>
      <vt:lpstr>Passed and Failed Properties and Units by Year</vt:lpstr>
      <vt:lpstr>PowerPoint Presentation</vt:lpstr>
    </vt:vector>
  </TitlesOfParts>
  <Company>City of Lakewood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Rental Housing Safety Program (RHSP)</dc:title>
  <dc:creator>Shannon Kelley-Fong</dc:creator>
  <cp:lastModifiedBy>Heather Holverstott</cp:lastModifiedBy>
  <cp:revision>568</cp:revision>
  <cp:lastPrinted>2021-12-31T00:31:46Z</cp:lastPrinted>
  <dcterms:created xsi:type="dcterms:W3CDTF">2017-10-09T16:11:42Z</dcterms:created>
  <dcterms:modified xsi:type="dcterms:W3CDTF">2023-02-17T20:52:00Z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